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22"/>
  </p:notesMasterIdLst>
  <p:sldIdLst>
    <p:sldId id="268" r:id="rId2"/>
    <p:sldId id="257" r:id="rId3"/>
    <p:sldId id="258" r:id="rId4"/>
    <p:sldId id="269" r:id="rId5"/>
    <p:sldId id="259" r:id="rId6"/>
    <p:sldId id="260" r:id="rId7"/>
    <p:sldId id="271" r:id="rId8"/>
    <p:sldId id="270" r:id="rId9"/>
    <p:sldId id="261" r:id="rId10"/>
    <p:sldId id="275" r:id="rId11"/>
    <p:sldId id="263" r:id="rId12"/>
    <p:sldId id="273" r:id="rId13"/>
    <p:sldId id="276" r:id="rId14"/>
    <p:sldId id="274" r:id="rId15"/>
    <p:sldId id="272" r:id="rId16"/>
    <p:sldId id="264" r:id="rId17"/>
    <p:sldId id="281" r:id="rId18"/>
    <p:sldId id="279" r:id="rId19"/>
    <p:sldId id="280" r:id="rId20"/>
    <p:sldId id="26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86394"/>
  </p:normalViewPr>
  <p:slideViewPr>
    <p:cSldViewPr snapToGrid="0" snapToObjects="1">
      <p:cViewPr varScale="1">
        <p:scale>
          <a:sx n="71" d="100"/>
          <a:sy n="71" d="100"/>
        </p:scale>
        <p:origin x="13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62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5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9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57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38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0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09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525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752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4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5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11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7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8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636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7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25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t>02/04/2020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t>02/04/2020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t>02/04/2020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03611" y="20545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Bef>
                <a:spcPct val="0"/>
              </a:spcBef>
              <a:spcAft>
                <a:spcPts val="180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it-IT" altLang="it-IT" sz="4000" b="1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UNO «STRANO DIMAGRIMENTO»</a:t>
            </a:r>
            <a:endParaRPr lang="it-IT" altLang="it-IT" sz="40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08857" y="3923759"/>
            <a:ext cx="3632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cs typeface="Times New Roman" panose="02020603050405020304" pitchFamily="18" charset="0"/>
              </a:rPr>
              <a:t>Dott.ssa Giulia Scalese</a:t>
            </a:r>
          </a:p>
          <a:p>
            <a:pPr>
              <a:defRPr/>
            </a:pPr>
            <a:r>
              <a:rPr lang="it-IT" sz="2000" b="1" dirty="0" smtClean="0">
                <a:cs typeface="Times New Roman" panose="02020603050405020304" pitchFamily="18" charset="0"/>
              </a:rPr>
              <a:t>Tutor: Prof.ssa Carola Severi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32893" y="5412904"/>
            <a:ext cx="5824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cs typeface="Times New Roman" panose="02020603050405020304" pitchFamily="18" charset="0"/>
              </a:rPr>
              <a:t>Scuola di specializzazione Malattie dell’Apparato </a:t>
            </a:r>
            <a:r>
              <a:rPr lang="it-IT" dirty="0" smtClean="0">
                <a:cs typeface="Times New Roman" panose="02020603050405020304" pitchFamily="18" charset="0"/>
              </a:rPr>
              <a:t>Digerente</a:t>
            </a:r>
            <a:endParaRPr lang="it-IT" dirty="0"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" y="5782236"/>
            <a:ext cx="2695370" cy="87531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3"/>
          <a:stretch/>
        </p:blipFill>
        <p:spPr bwMode="auto">
          <a:xfrm>
            <a:off x="3123901" y="6026499"/>
            <a:ext cx="2519680" cy="45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1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E53A7D2-0412-BB4C-9EFE-6D6CA038932C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9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CasellaDiTesto 12"/>
          <p:cNvSpPr txBox="1">
            <a:spLocks noChangeArrowheads="1"/>
          </p:cNvSpPr>
          <p:nvPr/>
        </p:nvSpPr>
        <p:spPr bwMode="auto">
          <a:xfrm>
            <a:off x="304798" y="506281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INQUADRAMENTO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DIAGNOSTICO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73" y="2413584"/>
            <a:ext cx="7967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</a:rPr>
              <a:t>Consulenza </a:t>
            </a:r>
            <a:r>
              <a:rPr lang="it-IT" sz="2000" b="1" dirty="0" smtClean="0">
                <a:solidFill>
                  <a:srgbClr val="FF6600"/>
                </a:solidFill>
              </a:rPr>
              <a:t>ematologica:</a:t>
            </a:r>
          </a:p>
          <a:p>
            <a:r>
              <a:rPr lang="it-IT" sz="2000" dirty="0" smtClean="0"/>
              <a:t>No </a:t>
            </a:r>
            <a:r>
              <a:rPr lang="it-IT" sz="2000" dirty="0"/>
              <a:t>indicazione </a:t>
            </a:r>
            <a:r>
              <a:rPr lang="it-IT" sz="2000" dirty="0" smtClean="0"/>
              <a:t>all’aspirato midollare </a:t>
            </a:r>
            <a:r>
              <a:rPr lang="it-IT" sz="2000" dirty="0"/>
              <a:t>essendo risultati gli strisci periferici negativi e l’eosinofilia fluttuante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04798" y="1073016"/>
            <a:ext cx="81418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ESCLUDERE DISORDINE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EMATOLOGICO- LINFOMA INTESTINALE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1784538" y="1705864"/>
            <a:ext cx="484632" cy="539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691143" y="5664501"/>
            <a:ext cx="5796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DISORDINE EMATOLOGICO ESCLUSO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10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9206" y="1194785"/>
            <a:ext cx="521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2.    ESCLUDERE COMPLICANZE RENALI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0975" t="23355" r="15340" b="21107"/>
          <a:stretch/>
        </p:blipFill>
        <p:spPr>
          <a:xfrm>
            <a:off x="6101430" y="3231283"/>
            <a:ext cx="2891823" cy="217962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04798" y="2888568"/>
            <a:ext cx="55222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A carico del rene di sinistra, in sede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mesorenale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posteriore si conferma la presenza di un’area rotondeggiante di circa 12mm di DM, caratterizzata da core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iperintenso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, alone centrale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ipointenso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e alone periferico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iperintenso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; tale reperto, di </a:t>
            </a:r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aspetto aspecifico e di non univoca</a:t>
            </a:r>
          </a:p>
          <a:p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interpretazione, sembra compatibile con esito post-flogistico,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ed appare meritevole di follow-up ecografico.</a:t>
            </a:r>
          </a:p>
          <a:p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A carico del rene di destra, a livello del terzo inferiore corticale, si osserva 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un’ulteriore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formazione ovalare, del DM di circa 11 mm,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ipointensa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nelle sequenze pesate in T2 e T1, che mostra tenue e disomogeneo potenziamento post-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contrastografico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, compatibile in prima ipotesi con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angiomiolipoma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ma troppo piccola per essere caratterizzata e meritevole di follow-up ecografico e/o con RM.</a:t>
            </a:r>
          </a:p>
        </p:txBody>
      </p:sp>
      <p:sp>
        <p:nvSpPr>
          <p:cNvPr id="12" name="Ovale 11"/>
          <p:cNvSpPr/>
          <p:nvPr/>
        </p:nvSpPr>
        <p:spPr>
          <a:xfrm>
            <a:off x="7910926" y="4586928"/>
            <a:ext cx="535709" cy="45258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1784538" y="1611002"/>
            <a:ext cx="484632" cy="683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89206" y="2476072"/>
            <a:ext cx="4706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  <a:latin typeface="Calibri" pitchFamily="34" charset="0"/>
              </a:rPr>
              <a:t>IMAGING DI II LIVELLO: RM renale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691143" y="5942095"/>
            <a:ext cx="5796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EMORRAGIA RENALE ESCLUSA</a:t>
            </a:r>
          </a:p>
        </p:txBody>
      </p:sp>
      <p:sp>
        <p:nvSpPr>
          <p:cNvPr id="16" name="CasellaDiTesto 12"/>
          <p:cNvSpPr txBox="1">
            <a:spLocks noChangeArrowheads="1"/>
          </p:cNvSpPr>
          <p:nvPr/>
        </p:nvSpPr>
        <p:spPr bwMode="auto">
          <a:xfrm>
            <a:off x="304798" y="506281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INQUADRAMENTO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DIAGNOSTICO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CasellaDiTesto 12"/>
          <p:cNvSpPr txBox="1">
            <a:spLocks noChangeArrowheads="1"/>
          </p:cNvSpPr>
          <p:nvPr/>
        </p:nvSpPr>
        <p:spPr bwMode="auto">
          <a:xfrm>
            <a:off x="304798" y="506281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INQUADRAMENTO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DIAGNOSTICO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0894" y="2831567"/>
            <a:ext cx="4287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REFERTO MACROSCOPICO:</a:t>
            </a:r>
          </a:p>
          <a:p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ILEO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alcune sporadiche chiazze di iperemia mucosa </a:t>
            </a:r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RESTANTI SEGMENTI COLICI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mucosa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esente da segni da malattia.</a:t>
            </a:r>
          </a:p>
          <a:p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REFERTI ISTOLOGICO:</a:t>
            </a:r>
          </a:p>
          <a:p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ILEO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iperplasia del tessuto </a:t>
            </a:r>
            <a:r>
              <a:rPr lang="it-IT" sz="1400" dirty="0" smtClean="0">
                <a:solidFill>
                  <a:srgbClr val="000000"/>
                </a:solidFill>
                <a:latin typeface="Calibri" pitchFamily="34" charset="0"/>
              </a:rPr>
              <a:t>linfoide </a:t>
            </a:r>
            <a:endParaRPr lang="it-IT" sz="14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400" b="1" dirty="0">
                <a:solidFill>
                  <a:srgbClr val="000000"/>
                </a:solidFill>
                <a:latin typeface="Calibri" pitchFamily="34" charset="0"/>
              </a:rPr>
              <a:t>SEGMENTI COLICI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modesto aumento della quota </a:t>
            </a:r>
            <a:r>
              <a:rPr lang="it-IT" sz="1400" dirty="0" err="1">
                <a:solidFill>
                  <a:srgbClr val="000000"/>
                </a:solidFill>
                <a:latin typeface="Calibri" pitchFamily="34" charset="0"/>
              </a:rPr>
              <a:t>linfoplasmacellulare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 della lamina propria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84093" y="1021977"/>
            <a:ext cx="42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3. RIVALUTARE LA MICI IN ANAMNESI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1774826" y="1391308"/>
            <a:ext cx="484632" cy="63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484093" y="2245179"/>
            <a:ext cx="483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6600"/>
                </a:solidFill>
                <a:latin typeface="Calibri" pitchFamily="34" charset="0"/>
              </a:rPr>
              <a:t>RETTOSIGMOIDOSCOPIA CON BIOPSIE MULTIPLE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691141" y="5696237"/>
            <a:ext cx="5796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NON SUGGESTIVO DI MICI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56" y="2614511"/>
            <a:ext cx="1883827" cy="13839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45" y="2614511"/>
            <a:ext cx="1932599" cy="13839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832" y="4022925"/>
            <a:ext cx="1926503" cy="13107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056" y="3998424"/>
            <a:ext cx="1883827" cy="1335256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1691142" y="6243460"/>
            <a:ext cx="5796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COLITE EOSINOFILA ESCLUSA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/>
      <p:bldP spid="23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225992" y="425193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OPZIONI DIAGNOSTICHE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395" y="686336"/>
            <a:ext cx="8301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PARASSITOSI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DISORDINE EMATOLOGICO- LINFOMA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INTESTINALE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ATOPIA-ALLERGIA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GASTROENTERITE EOSINOFILA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RIATTIVAZIONE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RCU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COMPLICANZA ANGIOMIOLIPOMI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RENALI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STIPSI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95663" y="1084758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23473" y="535589"/>
            <a:ext cx="489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532021" y="1991477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32021" y="3338760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515979" y="1535765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532020" y="2915448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548062" y="2400156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51020" y="3804915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26" name="Picture 2" descr="Punto Interrogativo Nota Duplicato - Immagini gratis su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58" y="2182065"/>
            <a:ext cx="4311360" cy="43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2" grpId="0"/>
      <p:bldP spid="18" grpId="0"/>
      <p:bldP spid="19" grpId="0"/>
      <p:bldP spid="2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13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CasellaDiTesto 12"/>
          <p:cNvSpPr txBox="1">
            <a:spLocks noChangeArrowheads="1"/>
          </p:cNvSpPr>
          <p:nvPr/>
        </p:nvSpPr>
        <p:spPr bwMode="auto">
          <a:xfrm>
            <a:off x="304798" y="506281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INQUADRAMENTO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DIAGNOSTICO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5720" y="2579892"/>
            <a:ext cx="40093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Aspetto convoluto ed affastellato di gran parte delle anse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digiunali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medio-distali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modico diffuso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ispessimento </a:t>
            </a:r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plicale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parietale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tenue restrizione del segnale nelle sequenze pesate in DWI e potenziamento post-</a:t>
            </a:r>
            <a:r>
              <a:rPr lang="it-IT" sz="1600" dirty="0" err="1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contrastografico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parietale come per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condizione flogistica aspecifica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6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Ipertrofia del tessuto adiposo mesenteriale locoregionale,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contenente multipli linfonodi di dimensioni aumentate e significato reattivo 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 dimensioni comprese tra 4mm e 12mm. </a:t>
            </a:r>
          </a:p>
          <a:p>
            <a:endParaRPr lang="it-IT" sz="1600" dirty="0">
              <a:solidFill>
                <a:srgbClr val="000000"/>
              </a:solidFill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L’ultima ansa ileale è risultata di calibro e decorso regolari.</a:t>
            </a:r>
            <a:endParaRPr lang="it-IT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1774826" y="1391308"/>
            <a:ext cx="484632" cy="63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45720" y="2190808"/>
            <a:ext cx="1491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6600"/>
                </a:solidFill>
                <a:latin typeface="Calibri" pitchFamily="34" charset="0"/>
              </a:rPr>
              <a:t>ENTERO-RM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04797" y="1021977"/>
            <a:ext cx="710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3. STUDIO DI II LIVELLO DEL TUBO DIGERENTE (studio del tenue)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2" descr="C:\Users\manuela merli\Desktop\entero 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78" y="4123282"/>
            <a:ext cx="2162498" cy="21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nuela merli\Desktop\enteror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78" y="1794817"/>
            <a:ext cx="2162498" cy="21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e 24"/>
          <p:cNvSpPr/>
          <p:nvPr/>
        </p:nvSpPr>
        <p:spPr>
          <a:xfrm>
            <a:off x="7547906" y="4631466"/>
            <a:ext cx="524787" cy="55439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7547906" y="2372750"/>
            <a:ext cx="524787" cy="55439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umetto 4 26"/>
          <p:cNvSpPr/>
          <p:nvPr/>
        </p:nvSpPr>
        <p:spPr>
          <a:xfrm>
            <a:off x="4455071" y="1516858"/>
            <a:ext cx="2244007" cy="1798256"/>
          </a:xfrm>
          <a:prstGeom prst="cloudCallout">
            <a:avLst>
              <a:gd name="adj1" fmla="val 56207"/>
              <a:gd name="adj2" fmla="val 57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COME RAGGIUNGERE I SEGMENTI </a:t>
            </a:r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</a:rPr>
              <a:t>INTERESSATI?</a:t>
            </a:r>
            <a:endParaRPr lang="it-IT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Fumetto 4 27"/>
          <p:cNvSpPr/>
          <p:nvPr/>
        </p:nvSpPr>
        <p:spPr>
          <a:xfrm>
            <a:off x="4656451" y="4141245"/>
            <a:ext cx="1841245" cy="1398168"/>
          </a:xfrm>
          <a:prstGeom prst="cloudCallout">
            <a:avLst>
              <a:gd name="adj1" fmla="val 50479"/>
              <a:gd name="adj2" fmla="val 64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MICI?</a:t>
            </a:r>
          </a:p>
          <a:p>
            <a:pPr algn="ctr"/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LINFOMA?</a:t>
            </a:r>
          </a:p>
          <a:p>
            <a:pPr algn="ctr"/>
            <a:r>
              <a:rPr lang="it-IT" sz="1600" b="1" dirty="0">
                <a:solidFill>
                  <a:srgbClr val="000000"/>
                </a:solidFill>
                <a:latin typeface="Calibri" pitchFamily="34" charset="0"/>
              </a:rPr>
              <a:t>DIGIUNITE?</a:t>
            </a:r>
          </a:p>
        </p:txBody>
      </p:sp>
    </p:spTree>
    <p:extLst>
      <p:ext uri="{BB962C8B-B14F-4D97-AF65-F5344CB8AC3E}">
        <p14:creationId xmlns:p14="http://schemas.microsoft.com/office/powerpoint/2010/main" val="12252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04798" y="1991152"/>
            <a:ext cx="356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6600"/>
                </a:solidFill>
              </a:rPr>
              <a:t>ENTEROSCOPIA CON BIOPSIE</a:t>
            </a:r>
            <a:endParaRPr lang="it-IT" sz="2000" b="1" dirty="0">
              <a:solidFill>
                <a:srgbClr val="FF66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8189" y="2292451"/>
            <a:ext cx="54675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Esame condotto fino a 2 mt oltre il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Treitz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Nello </a:t>
            </a: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stomaco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presenza di mucosa fortemente iperemica ed edematosa e con soffuse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microulcerazioni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 </a:t>
            </a: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duodeno e del digiuno prossimale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mucosa nella norma.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 </a:t>
            </a:r>
            <a:r>
              <a:rPr lang="it-IT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digiuno medio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appare diffusamente iperemica ed edematosa con alcune </a:t>
            </a:r>
            <a:r>
              <a:rPr lang="it-IT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microulcerazioni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sparse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Biopsie multiple del digiuno medio, duodeno, corpo/antro e fondo gastrico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01" y="1577260"/>
            <a:ext cx="3012122" cy="44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5620" r="18815" b="18279"/>
          <a:stretch/>
        </p:blipFill>
        <p:spPr bwMode="auto">
          <a:xfrm>
            <a:off x="1588492" y="6000960"/>
            <a:ext cx="670966" cy="6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569200" y="6117593"/>
            <a:ext cx="404051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alibri" pitchFamily="34" charset="0"/>
              </a:rPr>
              <a:t>LESIONI «A SALTO»</a:t>
            </a:r>
          </a:p>
        </p:txBody>
      </p:sp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304798" y="506281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INQUADRAMENTO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DIAGNOSTICO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1774826" y="1391308"/>
            <a:ext cx="484632" cy="63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04798" y="1021977"/>
            <a:ext cx="548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STUDIO DI III LIVELLO DEL TUBO DIGERENTE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15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304798" y="524196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INQUADRAMENTO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DIAGNOSTICO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4798" y="1021977"/>
            <a:ext cx="548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ESAME ISTOLICO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4798" y="1411706"/>
            <a:ext cx="8569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6600"/>
                </a:solidFill>
              </a:rPr>
              <a:t>STOMACO:</a:t>
            </a:r>
            <a:endParaRPr lang="it-IT" dirty="0">
              <a:solidFill>
                <a:srgbClr val="FF6600"/>
              </a:solidFill>
            </a:endParaRPr>
          </a:p>
          <a:p>
            <a:pPr algn="just"/>
            <a:r>
              <a:rPr lang="it-IT" dirty="0"/>
              <a:t>Mucosa gastrica antrale sede di gastrite cronica interstiziale in fase attiva e </a:t>
            </a:r>
            <a:r>
              <a:rPr lang="it-IT" dirty="0" err="1"/>
              <a:t>microerosiva</a:t>
            </a:r>
            <a:r>
              <a:rPr lang="it-IT" dirty="0"/>
              <a:t> di grado moderato/grave. Presenza di sporadici granulociti eosinofili. </a:t>
            </a:r>
            <a:r>
              <a:rPr lang="it-IT" dirty="0" err="1"/>
              <a:t>Hp</a:t>
            </a:r>
            <a:r>
              <a:rPr lang="it-IT" dirty="0"/>
              <a:t> negativo.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b="1" dirty="0">
                <a:solidFill>
                  <a:srgbClr val="FF6600"/>
                </a:solidFill>
              </a:rPr>
              <a:t>DUODENO: </a:t>
            </a:r>
          </a:p>
          <a:p>
            <a:pPr algn="just"/>
            <a:r>
              <a:rPr lang="it-IT" dirty="0"/>
              <a:t>Frammenti di mucosa duodenale, </a:t>
            </a:r>
            <a:r>
              <a:rPr lang="it-IT" dirty="0" err="1"/>
              <a:t>focalmente</a:t>
            </a:r>
            <a:r>
              <a:rPr lang="it-IT" dirty="0"/>
              <a:t> erosi, con normale trofismo dei villi. Rapporto villo/cripta 3/1. </a:t>
            </a:r>
            <a:r>
              <a:rPr lang="it-IT" dirty="0" err="1"/>
              <a:t>Enterociti</a:t>
            </a:r>
            <a:r>
              <a:rPr lang="it-IT" dirty="0"/>
              <a:t> </a:t>
            </a:r>
            <a:r>
              <a:rPr lang="it-IT" dirty="0" err="1"/>
              <a:t>cicilndrici</a:t>
            </a:r>
            <a:r>
              <a:rPr lang="it-IT" dirty="0"/>
              <a:t> con orletto a spazzola. Linfociti intraepiteliali nella norma (&lt;25-30/100 </a:t>
            </a:r>
            <a:r>
              <a:rPr lang="it-IT" dirty="0" err="1"/>
              <a:t>enterociti</a:t>
            </a:r>
            <a:r>
              <a:rPr lang="it-IT" dirty="0"/>
              <a:t>). Assenza di </a:t>
            </a:r>
            <a:r>
              <a:rPr lang="it-IT" dirty="0" err="1"/>
              <a:t>iperplesia</a:t>
            </a:r>
            <a:r>
              <a:rPr lang="it-IT" dirty="0"/>
              <a:t> delle cripte. Infiltrato infiammatorio della lamina propria aumentato con discreta quota di granulociti eosinofili (&gt;50/HPF</a:t>
            </a:r>
            <a:r>
              <a:rPr lang="it-IT" dirty="0" smtClean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b="1" dirty="0" smtClean="0">
                <a:solidFill>
                  <a:srgbClr val="FF6600"/>
                </a:solidFill>
              </a:rPr>
              <a:t>DIGIUNO:</a:t>
            </a:r>
          </a:p>
          <a:p>
            <a:pPr algn="just"/>
            <a:r>
              <a:rPr lang="it-IT" dirty="0" smtClean="0"/>
              <a:t>Frammenti multipli di mucosa digiunale con normale trofia dei villi. Infiltrato infiammatorio della lamina propria aumentato con discreta quota di granulociti eosinofili (&gt;50 HPF) e formazione di </a:t>
            </a:r>
            <a:r>
              <a:rPr lang="it-IT" dirty="0" err="1" smtClean="0"/>
              <a:t>microascessi</a:t>
            </a:r>
            <a:r>
              <a:rPr lang="it-IT" dirty="0" smtClean="0"/>
              <a:t>. Completa il quadro minuto granuloma con cellula gigante multinucleata.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4798" y="5879973"/>
            <a:ext cx="8710864" cy="70788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DIAGNOSI: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 MALATTIA INFIAMMATORIA CRONICA A TIPO MORBO DI CROHN IN FASE ATTIVA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16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304798" y="524196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SINTESI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5567" y="1181888"/>
            <a:ext cx="85693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Pz giovane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 smtClean="0"/>
              <a:t>Misdiagnosi</a:t>
            </a:r>
            <a:r>
              <a:rPr lang="it-IT" dirty="0" smtClean="0"/>
              <a:t> di </a:t>
            </a:r>
            <a:r>
              <a:rPr lang="it-IT" dirty="0"/>
              <a:t>RCU </a:t>
            </a:r>
            <a:r>
              <a:rPr lang="it-IT" dirty="0" smtClean="0"/>
              <a:t>nonostante interessamento dell’upper GI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Successiva rivalutazione del quadro clinico ed endoscopico e diagnosi di Malattia di Crohn con coinvolgimento di stomaco, duodeno, digiuno e colon (tipico interessamento di tutto il tubo digerente con lesioni a salto)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Sintomatologia caratterizzata da stipsi, dolori addominali epigastrici crampiformi, dimagrimento ed astenia (più tipica del coinvolgimento del tratto GI superiore)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L’eosinofilia periferica e l’infiltrato eosinofilo riferibili a reperti collaterali di IBD.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64457" y="5395333"/>
            <a:ext cx="8710864" cy="70788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DIAGNOSI: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 Malattia di </a:t>
            </a:r>
            <a:r>
              <a:rPr lang="it-IT" sz="2000" b="1" dirty="0" err="1" smtClean="0">
                <a:solidFill>
                  <a:srgbClr val="FF0000"/>
                </a:solidFill>
              </a:rPr>
              <a:t>Crohn</a:t>
            </a:r>
            <a:r>
              <a:rPr lang="it-IT" sz="2000" b="1" dirty="0" smtClean="0">
                <a:solidFill>
                  <a:srgbClr val="FF0000"/>
                </a:solidFill>
              </a:rPr>
              <a:t> A2 L2+L4 B1 (Montreal </a:t>
            </a:r>
            <a:r>
              <a:rPr lang="it-IT" sz="2000" b="1" dirty="0" err="1" smtClean="0">
                <a:solidFill>
                  <a:srgbClr val="FF0000"/>
                </a:solidFill>
              </a:rPr>
              <a:t>classification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17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304798" y="524196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TAKE HOME MESSAGES (1)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CROHN E COINVOLGIMENTO DEL TRATTO GI SUPERIORE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4798" y="1496559"/>
            <a:ext cx="40553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Fino al 50% dei pz con Malattia di </a:t>
            </a:r>
            <a:r>
              <a:rPr lang="it-IT" sz="1600" dirty="0" err="1" smtClean="0"/>
              <a:t>Crohn</a:t>
            </a:r>
            <a:r>
              <a:rPr lang="it-IT" sz="1600" dirty="0" smtClean="0"/>
              <a:t> ha un coinvolgimento ileo-colico ed in 1/3 dei pz la malattia è confinata al tenue.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Il coinvolgimento digiunale isolato è molto raro, così come il coinvolgimento macroscopico del tratto </a:t>
            </a:r>
            <a:r>
              <a:rPr lang="it-IT" sz="1600" u="sng" dirty="0" smtClean="0"/>
              <a:t>GI superiore (esofago, stomaco e duodeno</a:t>
            </a:r>
            <a:r>
              <a:rPr lang="it-IT" sz="1600" dirty="0" smtClean="0"/>
              <a:t>), che il più delle volte è associato a malattia ileale e/o colica.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I pz con M. di </a:t>
            </a:r>
            <a:r>
              <a:rPr lang="it-IT" sz="1600" dirty="0" err="1" smtClean="0"/>
              <a:t>Crohn</a:t>
            </a:r>
            <a:r>
              <a:rPr lang="it-IT" sz="1600" dirty="0" smtClean="0"/>
              <a:t> prossimale sono più giovani al momento della diagnosi e la clinica è caratterizzata prevalentemente da dolori addominali e malessere generale.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Si stima che la reale  prevalenza di lesioni dell’</a:t>
            </a:r>
            <a:r>
              <a:rPr lang="it-IT" sz="1600" dirty="0" err="1" smtClean="0"/>
              <a:t>upper</a:t>
            </a:r>
            <a:r>
              <a:rPr lang="it-IT" sz="1600" dirty="0" smtClean="0"/>
              <a:t> GI sia sottostimata poiché l’EGDS viene effettuata solo in caso di sintomatologia suggestiva (a differenza dei pz pediatrici in cui è eseguita di routine).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07" y="2205175"/>
            <a:ext cx="4346825" cy="346282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38907" y="5668003"/>
            <a:ext cx="3392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Lesioni endoscopiche dell’</a:t>
            </a:r>
            <a:r>
              <a:rPr lang="it-IT" sz="1200" i="1" dirty="0" err="1" smtClean="0"/>
              <a:t>upper</a:t>
            </a:r>
            <a:r>
              <a:rPr lang="it-IT" sz="1200" i="1" dirty="0" smtClean="0"/>
              <a:t> GI </a:t>
            </a:r>
            <a:r>
              <a:rPr lang="it-IT" sz="1200" i="1" dirty="0" smtClean="0"/>
              <a:t>nella m. di </a:t>
            </a:r>
            <a:r>
              <a:rPr lang="it-IT" sz="1200" i="1" dirty="0" err="1" smtClean="0"/>
              <a:t>Crohn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10360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18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asellaDiTesto 12"/>
          <p:cNvSpPr txBox="1">
            <a:spLocks noChangeArrowheads="1"/>
          </p:cNvSpPr>
          <p:nvPr/>
        </p:nvSpPr>
        <p:spPr bwMode="auto">
          <a:xfrm>
            <a:off x="304798" y="524196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TAKE HOME MESSAGES (2)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CROHN E COINVOLGIMENTO DEL TRATTO GI SUPERIORE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797" y="1357987"/>
            <a:ext cx="47604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1/3 dei pz con </a:t>
            </a:r>
            <a:r>
              <a:rPr lang="it-IT" dirty="0" smtClean="0"/>
              <a:t>M. di </a:t>
            </a:r>
            <a:r>
              <a:rPr lang="it-IT" dirty="0" err="1" smtClean="0"/>
              <a:t>Crohn</a:t>
            </a:r>
            <a:r>
              <a:rPr lang="it-IT" dirty="0" smtClean="0"/>
              <a:t> </a:t>
            </a:r>
            <a:r>
              <a:rPr lang="it-IT" dirty="0"/>
              <a:t>prossimale non ha evidenza di coinvolgimento distale al momento della diagnosi, ma la quasi totalità lo svilupperà nel corso del tempo.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presenza di gastrite focale, caratterizzata da infiltrato linfomonocitario perifoveolare o perighiandolare, è di comune riscontro nei pazienti con </a:t>
            </a:r>
            <a:r>
              <a:rPr lang="it-IT" dirty="0" smtClean="0"/>
              <a:t>M. di </a:t>
            </a:r>
            <a:r>
              <a:rPr lang="it-IT" dirty="0" err="1" smtClean="0"/>
              <a:t>Crohn</a:t>
            </a:r>
            <a:r>
              <a:rPr lang="it-IT" dirty="0" smtClean="0"/>
              <a:t>, </a:t>
            </a:r>
            <a:r>
              <a:rPr lang="it-IT" dirty="0"/>
              <a:t>anche in assenza di coinvolgimento macroscopico dello stomaco. Sono frequenti le ulcere peptiche HP-negative.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 </a:t>
            </a:r>
            <a:r>
              <a:rPr lang="it-IT" dirty="0" smtClean="0"/>
              <a:t>è coinvolto </a:t>
            </a:r>
            <a:r>
              <a:rPr lang="it-IT" dirty="0"/>
              <a:t>il tenue si possono osservare alterazioni dei villi (DD con Malattia celiaca</a:t>
            </a:r>
            <a:r>
              <a:rPr lang="it-IT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Per porre diagnosi di gastroenterite eosinofila è necessario escludere cause di eosinofilia secondaria (tra le principali le IBD).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0263" t="26129" r="49606" b="18171"/>
          <a:stretch/>
        </p:blipFill>
        <p:spPr>
          <a:xfrm>
            <a:off x="5134892" y="1468803"/>
            <a:ext cx="3311743" cy="258424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45767" y="2730217"/>
            <a:ext cx="1804737" cy="211504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892" y="4106484"/>
            <a:ext cx="3311743" cy="2606815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570693" y="5127531"/>
            <a:ext cx="376519" cy="399210"/>
          </a:xfrm>
          <a:prstGeom prst="ellipse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1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097BBC69-16C3-C14B-8C20-E92BCD1D1A02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0888" y="621381"/>
            <a:ext cx="191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Donna: 20 aa</a:t>
            </a:r>
          </a:p>
          <a:p>
            <a:r>
              <a:rPr lang="it-IT" dirty="0">
                <a:solidFill>
                  <a:srgbClr val="822433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03913" y="1257873"/>
            <a:ext cx="3455878" cy="116955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Sclerosi tuberosa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angiomiolipomi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renali bilaterali</a:t>
            </a:r>
          </a:p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Ritardo dello sviluppo psicologico e ritardo cognitivo </a:t>
            </a:r>
            <a:endParaRPr lang="it-IT" sz="1400" dirty="0" smtClean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Epilessia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903913" y="2691744"/>
            <a:ext cx="3455878" cy="3077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Rimozione di tubero cerebrale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239776" y="1281194"/>
            <a:ext cx="693314" cy="5352807"/>
          </a:xfrm>
          <a:prstGeom prst="down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60365" y="1400083"/>
            <a:ext cx="74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1998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984229" y="1360237"/>
            <a:ext cx="606897" cy="48463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965632" y="2612209"/>
            <a:ext cx="606897" cy="48463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60364" y="2685248"/>
            <a:ext cx="74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2008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70888" y="3470740"/>
            <a:ext cx="74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975530" y="3397701"/>
            <a:ext cx="606897" cy="48463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903913" y="3486128"/>
            <a:ext cx="3455878" cy="3077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Rettocolite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ulcerosa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66121" y="4015280"/>
            <a:ext cx="7472997" cy="18167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RSCS (Aprile 2015): </a:t>
            </a:r>
          </a:p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Cieco, sigma distale e retto: mucosa erosa.</a:t>
            </a:r>
          </a:p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Esame istologico: malattia infiammatoria in fase di attività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Terapia: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Mesalazina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800 mg x3/die.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RSCS 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(Luglio 2015): </a:t>
            </a:r>
          </a:p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Minima iperemia della mucosa dell’ampolla rettale, restanti segmenti esenti da segni di patologia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EGDS (Luglio 2015):</a:t>
            </a:r>
          </a:p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Negativa</a:t>
            </a:r>
            <a:endParaRPr lang="it-IT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61479" y="5941602"/>
            <a:ext cx="74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966121" y="5868563"/>
            <a:ext cx="606897" cy="48463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903913" y="5972379"/>
            <a:ext cx="3455878" cy="307777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Riattivazione RCU (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Tx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deltacortene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2" name="Fumetto 2 21"/>
          <p:cNvSpPr/>
          <p:nvPr/>
        </p:nvSpPr>
        <p:spPr>
          <a:xfrm>
            <a:off x="5672579" y="1281195"/>
            <a:ext cx="3288542" cy="3096841"/>
          </a:xfrm>
          <a:prstGeom prst="wedgeRoundRectCallout">
            <a:avLst>
              <a:gd name="adj1" fmla="val -56099"/>
              <a:gd name="adj2" fmla="val -458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Sclerosi tuberosa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: malattia ereditaria autosomica dominante, identificati due loci principali: uno in 9q34 (TSC1), l'altro in 16p13 (TSC2). Entrambi i geni sono oncosoppressori. 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Il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gene TSC2 codifica per la tuberina.</a:t>
            </a:r>
          </a:p>
          <a:p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Clinica: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Angiofibromi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facciali, tumori di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Koenen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, placche fibrose sulla fronte e sul cuoio capelluto,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angiomiolipomi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renali, noduli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subependimali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o tuberi corticali multipli, </a:t>
            </a:r>
            <a:r>
              <a:rPr lang="it-IT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amartoma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 retinico.</a:t>
            </a:r>
          </a:p>
        </p:txBody>
      </p:sp>
    </p:spTree>
    <p:extLst>
      <p:ext uri="{BB962C8B-B14F-4D97-AF65-F5344CB8AC3E}">
        <p14:creationId xmlns:p14="http://schemas.microsoft.com/office/powerpoint/2010/main" val="107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8" grpId="0" animBg="1"/>
      <p:bldP spid="19" grpId="0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5F233-4EEE-D94E-B733-A13C843A1DB1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19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CasellaDiTesto 12"/>
          <p:cNvSpPr txBox="1">
            <a:spLocks noChangeArrowheads="1"/>
          </p:cNvSpPr>
          <p:nvPr/>
        </p:nvSpPr>
        <p:spPr bwMode="auto">
          <a:xfrm>
            <a:off x="304798" y="506281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BIBLIOGRAFIA 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4798" y="1322767"/>
            <a:ext cx="85693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/>
              <a:t>ECCO-ESGAR Guideline for Diagnostic Assessment in IBD Part 1 . Journal of Crohn's and Colitis, Volume 13, Issue 2, February 2019.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/>
              <a:t>ECCO-ESGAR Guideline for Diagnostic Assessment in IBD Part 2. Journal of Crohn's and Colitis, Volume 13, Issue 3, March 2019.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 err="1" smtClean="0"/>
              <a:t>Greuter</a:t>
            </a:r>
            <a:r>
              <a:rPr lang="en-US" sz="1600" i="1" dirty="0" smtClean="0"/>
              <a:t> T, </a:t>
            </a:r>
            <a:r>
              <a:rPr lang="en-US" sz="1600" i="1" dirty="0" err="1" smtClean="0"/>
              <a:t>Piller</a:t>
            </a:r>
            <a:r>
              <a:rPr lang="en-US" sz="1600" i="1" dirty="0" smtClean="0"/>
              <a:t> A, et al. Upper Gastrointestinal Tract Involvement in Crohn’s Disease: Frequency, Risk Factors, and Disease Course. Journal of Crohn's and Colitis, Volume 12, Issue 12, December 2018.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/>
              <a:t>Lam HC, </a:t>
            </a:r>
            <a:r>
              <a:rPr lang="en-US" sz="1600" i="1" dirty="0" err="1"/>
              <a:t>Siroky</a:t>
            </a:r>
            <a:r>
              <a:rPr lang="en-US" sz="1600" i="1" dirty="0"/>
              <a:t> BJ, Henske E. Renal disease in tuberous sclerosis complex: pathogenesis and therapy. Nature Reviews Nephrology volume 14, pages704–716(2018).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/>
              <a:t>Rothenberg ME. Eosinophilic gastrointestinal disorders (EGID). J. Allergy </a:t>
            </a:r>
            <a:r>
              <a:rPr lang="en-US" sz="1600" i="1" dirty="0" err="1"/>
              <a:t>Clin</a:t>
            </a:r>
            <a:r>
              <a:rPr lang="en-US" sz="1600" i="1" dirty="0"/>
              <a:t>. </a:t>
            </a:r>
            <a:r>
              <a:rPr lang="en-US" sz="1600" i="1" dirty="0" err="1"/>
              <a:t>Immunol</a:t>
            </a:r>
            <a:r>
              <a:rPr lang="en-US" sz="1600" i="1" dirty="0"/>
              <a:t>. 2004 Jan;113(1):11-28.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 err="1" smtClean="0"/>
              <a:t>Sachin</a:t>
            </a:r>
            <a:r>
              <a:rPr lang="en-US" sz="1600" i="1" dirty="0" smtClean="0"/>
              <a:t> </a:t>
            </a:r>
            <a:r>
              <a:rPr lang="en-US" sz="1600" i="1" dirty="0"/>
              <a:t>BI, </a:t>
            </a:r>
            <a:r>
              <a:rPr lang="en-US" sz="1600" i="1" dirty="0" err="1"/>
              <a:t>Chitra</a:t>
            </a:r>
            <a:r>
              <a:rPr lang="en-US" sz="1600" i="1" dirty="0"/>
              <a:t> RH. Eosinophilic gastroenteritis: An unusual type of gastroenteritis. World J </a:t>
            </a:r>
            <a:r>
              <a:rPr lang="en-US" sz="1600" i="1" dirty="0" err="1"/>
              <a:t>Gastroenterol</a:t>
            </a:r>
            <a:r>
              <a:rPr lang="en-US" sz="1600" i="1" dirty="0"/>
              <a:t> 2013 August 21; 19(31).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1600" i="1" dirty="0" err="1"/>
              <a:t>Sakuraba</a:t>
            </a:r>
            <a:r>
              <a:rPr lang="it-IT" sz="1600" i="1" dirty="0"/>
              <a:t> A, </a:t>
            </a:r>
            <a:r>
              <a:rPr lang="it-IT" sz="1600" i="1" dirty="0" err="1"/>
              <a:t>Iwao</a:t>
            </a:r>
            <a:r>
              <a:rPr lang="it-IT" sz="1600" i="1" dirty="0"/>
              <a:t> Y, </a:t>
            </a:r>
            <a:r>
              <a:rPr lang="it-IT" sz="1600" i="1" dirty="0" err="1"/>
              <a:t>Matsuoka</a:t>
            </a:r>
            <a:r>
              <a:rPr lang="it-IT" sz="1600" i="1" dirty="0"/>
              <a:t> K, et al. </a:t>
            </a:r>
            <a:r>
              <a:rPr lang="it-IT" sz="1600" i="1" dirty="0" err="1"/>
              <a:t>Endoscopic</a:t>
            </a:r>
            <a:r>
              <a:rPr lang="it-IT" sz="1600" i="1" dirty="0"/>
              <a:t> and </a:t>
            </a:r>
            <a:r>
              <a:rPr lang="it-IT" sz="1600" i="1" dirty="0" err="1"/>
              <a:t>pathologic</a:t>
            </a:r>
            <a:r>
              <a:rPr lang="it-IT" sz="1600" i="1" dirty="0"/>
              <a:t> </a:t>
            </a:r>
            <a:r>
              <a:rPr lang="it-IT" sz="1600" i="1" dirty="0" err="1"/>
              <a:t>changes</a:t>
            </a:r>
            <a:r>
              <a:rPr lang="it-IT" sz="1600" i="1" dirty="0"/>
              <a:t> of the </a:t>
            </a:r>
            <a:r>
              <a:rPr lang="it-IT" sz="1600" i="1" dirty="0" err="1"/>
              <a:t>upper</a:t>
            </a:r>
            <a:r>
              <a:rPr lang="it-IT" sz="1600" i="1" dirty="0"/>
              <a:t> </a:t>
            </a:r>
            <a:r>
              <a:rPr lang="it-IT" sz="1600" i="1" dirty="0" err="1"/>
              <a:t>gastrointestinal</a:t>
            </a:r>
            <a:r>
              <a:rPr lang="it-IT" sz="1600" i="1" dirty="0"/>
              <a:t> </a:t>
            </a:r>
            <a:r>
              <a:rPr lang="it-IT" sz="1600" i="1" dirty="0" err="1"/>
              <a:t>tract</a:t>
            </a:r>
            <a:r>
              <a:rPr lang="it-IT" sz="1600" i="1" dirty="0"/>
              <a:t> in </a:t>
            </a:r>
            <a:r>
              <a:rPr lang="it-IT" sz="1600" i="1" dirty="0" err="1"/>
              <a:t>Crohn's</a:t>
            </a:r>
            <a:r>
              <a:rPr lang="it-IT" sz="1600" i="1" dirty="0"/>
              <a:t> </a:t>
            </a:r>
            <a:r>
              <a:rPr lang="it-IT" sz="1600" i="1" dirty="0" err="1"/>
              <a:t>disease</a:t>
            </a:r>
            <a:r>
              <a:rPr lang="it-IT" sz="1600" i="1" dirty="0"/>
              <a:t>. </a:t>
            </a:r>
            <a:r>
              <a:rPr lang="it-IT" sz="1600" i="1" dirty="0" err="1"/>
              <a:t>Biomed</a:t>
            </a:r>
            <a:r>
              <a:rPr lang="it-IT" sz="1600" i="1" dirty="0"/>
              <a:t> Res </a:t>
            </a:r>
            <a:r>
              <a:rPr lang="it-IT" sz="1600" i="1" dirty="0" err="1"/>
              <a:t>Int</a:t>
            </a:r>
            <a:r>
              <a:rPr lang="it-IT" sz="1600" i="1" dirty="0"/>
              <a:t>. 2014;2014:610767.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/>
              <a:t>Uppal V, </a:t>
            </a:r>
            <a:r>
              <a:rPr lang="en-US" sz="1600" i="1" dirty="0" err="1"/>
              <a:t>Kreiger</a:t>
            </a:r>
            <a:r>
              <a:rPr lang="en-US" sz="1600" i="1" dirty="0"/>
              <a:t> P, </a:t>
            </a:r>
            <a:r>
              <a:rPr lang="en-US" sz="1600" i="1" dirty="0" err="1"/>
              <a:t>Kutsch</a:t>
            </a:r>
            <a:r>
              <a:rPr lang="en-US" sz="1600" i="1" dirty="0"/>
              <a:t> E. Eosinophilic Gastroenteritis and Colitis: a Comprehensive Review. Clinic Rev </a:t>
            </a:r>
            <a:r>
              <a:rPr lang="en-US" sz="1600" i="1" dirty="0" err="1"/>
              <a:t>Allerg</a:t>
            </a:r>
            <a:r>
              <a:rPr lang="en-US" sz="1600" i="1" dirty="0"/>
              <a:t> </a:t>
            </a:r>
            <a:r>
              <a:rPr lang="en-US" sz="1600" i="1" dirty="0" err="1"/>
              <a:t>Immunol</a:t>
            </a:r>
            <a:r>
              <a:rPr lang="en-US" sz="1600" i="1" dirty="0"/>
              <a:t> (2015)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 smtClean="0"/>
              <a:t>Webb DW, </a:t>
            </a:r>
            <a:r>
              <a:rPr lang="en-US" sz="1600" i="1" dirty="0"/>
              <a:t>Osborne </a:t>
            </a:r>
            <a:r>
              <a:rPr lang="en-US" sz="1600" i="1" dirty="0" smtClean="0"/>
              <a:t>JP. </a:t>
            </a:r>
            <a:r>
              <a:rPr lang="en-US" sz="1600" i="1" dirty="0"/>
              <a:t>Tuberous </a:t>
            </a:r>
            <a:r>
              <a:rPr lang="en-US" sz="1600" i="1" dirty="0" smtClean="0"/>
              <a:t>sclerosis. Arch </a:t>
            </a:r>
            <a:r>
              <a:rPr lang="en-US" sz="1600" i="1" dirty="0"/>
              <a:t>Dis Child. 1995 Jun;72(6):471-4</a:t>
            </a:r>
            <a:r>
              <a:rPr lang="en-US" sz="1600" i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600" i="1" dirty="0" smtClean="0"/>
              <a:t>Zhang M, </a:t>
            </a:r>
            <a:r>
              <a:rPr lang="en-US" sz="1600" i="1" dirty="0"/>
              <a:t>Li </a:t>
            </a:r>
            <a:r>
              <a:rPr lang="en-US" sz="1600" i="1" dirty="0" smtClean="0"/>
              <a:t>Y. </a:t>
            </a:r>
            <a:r>
              <a:rPr lang="en-US" sz="1600" i="1" dirty="0"/>
              <a:t>Eosinophilic gastroenteritis: A state-of-the-art </a:t>
            </a:r>
            <a:r>
              <a:rPr lang="en-US" sz="1600" i="1" dirty="0" smtClean="0"/>
              <a:t>review. J </a:t>
            </a:r>
            <a:r>
              <a:rPr lang="en-US" sz="1600" i="1" dirty="0" err="1"/>
              <a:t>Gastroenterol</a:t>
            </a:r>
            <a:r>
              <a:rPr lang="en-US" sz="1600" i="1" dirty="0"/>
              <a:t> </a:t>
            </a:r>
            <a:r>
              <a:rPr lang="en-US" sz="1600" i="1" dirty="0" err="1"/>
              <a:t>Hepatol</a:t>
            </a:r>
            <a:r>
              <a:rPr lang="en-US" sz="1600" i="1" dirty="0"/>
              <a:t>. 2017 Jan;32(1):</a:t>
            </a:r>
            <a:r>
              <a:rPr lang="en-US" sz="1600" i="1" dirty="0" smtClean="0"/>
              <a:t>64-72.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36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BA98E3E7-E1A5-4F42-953F-E2915433E1A4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85894" y="1284201"/>
            <a:ext cx="2600236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RICOVERO PRESSO ALTRO NOSOCOMIO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6805" y="2348338"/>
            <a:ext cx="5843924" cy="83099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Esami ematochimici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Leucocitosi neutrofila (WBC 13500/mcl, N7900/mcl)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Aumento degli indici di flogosi (PCR 11 mg/dl con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vn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&lt; 0,5)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6805" y="3882302"/>
            <a:ext cx="5843924" cy="83099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Ecografia addome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Numerose formazioni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subcentrimetriche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riferibili ad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angiomiolipomi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renali bilaterali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6805" y="3238431"/>
            <a:ext cx="5843924" cy="58477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RX diretta addome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Coprostasi della cornice colica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6806" y="1012293"/>
            <a:ext cx="5843923" cy="120032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Marzo 2018: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Dolore epigastrico di tipo crampiforme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Calo ponderale di 4 Kg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Nausea senza vomito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6805" y="4772395"/>
            <a:ext cx="5843924" cy="181588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EGDS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Stomaco: iperemia di corpo-fondo e dell’antro con minute erosioni antrali. 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Duodeno: iperemia fino in II porzione.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ES.ISTOLOGICO: </a:t>
            </a:r>
            <a:r>
              <a:rPr lang="it-IT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antro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gastrite cronica 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Hp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negativa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it-IT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duodeno: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intensa flogosi acuta e cronica con 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villi 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focalmente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dismorfici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con quota di linfociti T (CD3+) nella norma</a:t>
            </a:r>
          </a:p>
        </p:txBody>
      </p:sp>
      <p:sp>
        <p:nvSpPr>
          <p:cNvPr id="17" name="Parentesi graffa chiusa 16"/>
          <p:cNvSpPr/>
          <p:nvPr/>
        </p:nvSpPr>
        <p:spPr>
          <a:xfrm>
            <a:off x="6160729" y="2391848"/>
            <a:ext cx="632012" cy="4178903"/>
          </a:xfrm>
          <a:prstGeom prst="rightBrace">
            <a:avLst>
              <a:gd name="adj1" fmla="val 8333"/>
              <a:gd name="adj2" fmla="val 50768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2"/>
          <p:cNvSpPr txBox="1">
            <a:spLocks noChangeArrowheads="1"/>
          </p:cNvSpPr>
          <p:nvPr/>
        </p:nvSpPr>
        <p:spPr bwMode="auto">
          <a:xfrm>
            <a:off x="316805" y="490006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Anamnesi patologica prossima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946232" y="3246927"/>
            <a:ext cx="1939898" cy="25853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DIAGNOSI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: Gastroduodenite erosiva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TERAPIA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PPI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Ciproxin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Mesalazina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800 mgx3/die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BA98E3E7-E1A5-4F42-953F-E2915433E1A4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CasellaDiTesto 12"/>
          <p:cNvSpPr txBox="1">
            <a:spLocks noChangeArrowheads="1"/>
          </p:cNvSpPr>
          <p:nvPr/>
        </p:nvSpPr>
        <p:spPr bwMode="auto">
          <a:xfrm>
            <a:off x="316805" y="490006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Anamnesi patologica prossima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16805" y="1049812"/>
            <a:ext cx="4855777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Aprile 2019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Persistenza del </a:t>
            </a:r>
            <a:r>
              <a:rPr lang="it-IT" dirty="0">
                <a:latin typeface="Calibri" panose="020F0502020204030204" pitchFamily="34" charset="0"/>
              </a:rPr>
              <a:t>dolore addominale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stipsi, ulteriore calo ponderale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5172582" y="1127115"/>
            <a:ext cx="5378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02231" y="2582735"/>
            <a:ext cx="5595810" cy="181588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Esami ematochimici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B0F0"/>
                </a:solidFill>
                <a:latin typeface="Calibri" panose="020F0502020204030204" pitchFamily="34" charset="0"/>
              </a:rPr>
              <a:t>Leucocitosi neutrofila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(WBC 27000/mcl, </a:t>
            </a: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 16000/mcl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66"/>
                </a:solidFill>
                <a:latin typeface="Calibri" panose="020F0502020204030204" pitchFamily="34" charset="0"/>
              </a:rPr>
              <a:t>Eosinofilia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(2200/mcl)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Indici di flogosi  nella norma (PCR 0.74 con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vn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&lt; 0,5)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Col 68 mg/dl (VN&gt;81),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Trig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71,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Alb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3,7 g/dl, 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Prot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tot </a:t>
            </a: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6,5g/dl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WBC 3,67 mln/mcl, </a:t>
            </a:r>
            <a:r>
              <a:rPr lang="it-IT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Hb</a:t>
            </a: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12,5 g/dl, MCV 89 </a:t>
            </a:r>
            <a:r>
              <a:rPr lang="it-IT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fl</a:t>
            </a: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ferro 60,5 </a:t>
            </a:r>
            <a:r>
              <a:rPr lang="it-IT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mcg</a:t>
            </a: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/dl, ferritina 97 </a:t>
            </a:r>
            <a:r>
              <a:rPr lang="it-IT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mcg</a:t>
            </a:r>
            <a:r>
              <a:rPr lang="it-IT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/l, transferrina 1,53 g/l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2230" y="4599283"/>
            <a:ext cx="5595811" cy="83099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RX torace e diretta addome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No addensamenti polmonari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Conferma </a:t>
            </a:r>
            <a:r>
              <a:rPr lang="it-IT" sz="1600" b="1" dirty="0">
                <a:solidFill>
                  <a:srgbClr val="FF6600"/>
                </a:solidFill>
                <a:latin typeface="Calibri" panose="020F0502020204030204" pitchFamily="34" charset="0"/>
              </a:rPr>
              <a:t>dell’ingombro fecale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colico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964876" y="1935052"/>
            <a:ext cx="127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INGRESSO: </a:t>
            </a:r>
          </a:p>
        </p:txBody>
      </p:sp>
      <p:pic>
        <p:nvPicPr>
          <p:cNvPr id="24" name="Picture 3" descr="C:\Users\manuela merli\Desktop\rx add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5751"/>
            <a:ext cx="2859041" cy="29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CB90389A-F61F-B144-98CD-EA9FF2061D8A}"/>
              </a:ext>
            </a:extLst>
          </p:cNvPr>
          <p:cNvSpPr txBox="1"/>
          <p:nvPr/>
        </p:nvSpPr>
        <p:spPr>
          <a:xfrm>
            <a:off x="810717" y="5875031"/>
            <a:ext cx="7393884" cy="33855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Si inizia </a:t>
            </a:r>
            <a:r>
              <a:rPr lang="it-IT" sz="1600" b="1" dirty="0" err="1" smtClean="0">
                <a:solidFill>
                  <a:srgbClr val="000000"/>
                </a:solidFill>
                <a:latin typeface="Calibri" pitchFamily="34" charset="0"/>
              </a:rPr>
              <a:t>macrogol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con risoluzione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stipsi,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con lieve </a:t>
            </a:r>
            <a:r>
              <a:rPr lang="it-IT" sz="1600" dirty="0" smtClean="0">
                <a:solidFill>
                  <a:srgbClr val="000000"/>
                </a:solidFill>
                <a:latin typeface="Calibri" pitchFamily="34" charset="0"/>
              </a:rPr>
              <a:t>miglioramento </a:t>
            </a:r>
            <a:r>
              <a:rPr lang="it-IT" sz="1600" dirty="0">
                <a:solidFill>
                  <a:srgbClr val="000000"/>
                </a:solidFill>
                <a:latin typeface="Calibri" pitchFamily="34" charset="0"/>
              </a:rPr>
              <a:t>del dolore addominale</a:t>
            </a:r>
          </a:p>
        </p:txBody>
      </p:sp>
      <p:sp>
        <p:nvSpPr>
          <p:cNvPr id="26" name="Freccia destra 14">
            <a:extLst>
              <a:ext uri="{FF2B5EF4-FFF2-40B4-BE49-F238E27FC236}">
                <a16:creationId xmlns="" xmlns:a16="http://schemas.microsoft.com/office/drawing/2014/main" id="{16E2DCDC-1729-2D43-82B5-DBB8440EA78D}"/>
              </a:ext>
            </a:extLst>
          </p:cNvPr>
          <p:cNvSpPr/>
          <p:nvPr/>
        </p:nvSpPr>
        <p:spPr>
          <a:xfrm rot="5400000">
            <a:off x="2914492" y="5567507"/>
            <a:ext cx="371287" cy="143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5968674" y="909432"/>
            <a:ext cx="2826643" cy="9233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RICOVERO PRESSO REPARTO DI GASTROENTEROLOGIA</a:t>
            </a:r>
          </a:p>
        </p:txBody>
      </p:sp>
    </p:spTree>
    <p:extLst>
      <p:ext uri="{BB962C8B-B14F-4D97-AF65-F5344CB8AC3E}">
        <p14:creationId xmlns:p14="http://schemas.microsoft.com/office/powerpoint/2010/main" val="34043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31A245-79C0-494B-926E-2F5BF39E49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4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3844" y="2372464"/>
            <a:ext cx="260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Inquadramento celiachia 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3028415" y="2426178"/>
            <a:ext cx="861237" cy="261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38355"/>
              </p:ext>
            </p:extLst>
          </p:nvPr>
        </p:nvGraphicFramePr>
        <p:xfrm>
          <a:off x="4049140" y="2245424"/>
          <a:ext cx="4181352" cy="130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0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0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5130">
                <a:tc>
                  <a:txBody>
                    <a:bodyPr/>
                    <a:lstStyle/>
                    <a:p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Valore 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IgA</a:t>
                      </a:r>
                      <a:r>
                        <a:rPr lang="it-IT" dirty="0" smtClean="0"/>
                        <a:t> totali</a:t>
                      </a:r>
                      <a:endParaRPr lang="it-IT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1,51</a:t>
                      </a:r>
                      <a:endParaRPr lang="it-IT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r>
                        <a:rPr lang="it-IT" dirty="0" smtClean="0"/>
                        <a:t>EMA </a:t>
                      </a:r>
                      <a:r>
                        <a:rPr lang="it-IT" dirty="0" err="1" smtClean="0"/>
                        <a:t>IgA</a:t>
                      </a:r>
                      <a:endParaRPr lang="it-IT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Negativo</a:t>
                      </a:r>
                      <a:endParaRPr lang="it-IT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r>
                        <a:rPr lang="it-IT" dirty="0" smtClean="0"/>
                        <a:t>Anti-</a:t>
                      </a:r>
                      <a:r>
                        <a:rPr lang="it-IT" dirty="0" err="1" smtClean="0"/>
                        <a:t>tTG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IgA</a:t>
                      </a:r>
                      <a:endParaRPr lang="it-IT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UA/ml (&lt;4)</a:t>
                      </a:r>
                      <a:endParaRPr lang="it-IT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asellaDiTesto 12"/>
          <p:cNvSpPr txBox="1">
            <a:spLocks noChangeArrowheads="1"/>
          </p:cNvSpPr>
          <p:nvPr/>
        </p:nvSpPr>
        <p:spPr bwMode="auto">
          <a:xfrm>
            <a:off x="316805" y="490006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Anamnesi patologica prossima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77399" y="5479835"/>
            <a:ext cx="5796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CELIACHIA NEGATIVA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272714" y="475919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OPZIONI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DIAGNOSTICHE (1)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24463" y="1104136"/>
            <a:ext cx="2606259" cy="54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DOLORE ADDOMINALE</a:t>
            </a:r>
          </a:p>
        </p:txBody>
      </p:sp>
      <p:graphicFrame>
        <p:nvGraphicFramePr>
          <p:cNvPr id="58" name="Tabel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78499"/>
              </p:ext>
            </p:extLst>
          </p:nvPr>
        </p:nvGraphicFramePr>
        <p:xfrm>
          <a:off x="274131" y="1776675"/>
          <a:ext cx="8567907" cy="4870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117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PRO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OPZIONI DIAGNOSTICHE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CONTRO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2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EO addominale suggestivo di stipsi moderata-severa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Lieve</a:t>
                      </a:r>
                      <a:r>
                        <a:rPr lang="it-IT" sz="1600" baseline="0" dirty="0" smtClean="0"/>
                        <a:t> m</a:t>
                      </a:r>
                      <a:r>
                        <a:rPr lang="it-IT" sz="1600" dirty="0" smtClean="0"/>
                        <a:t>iglioramento clinico mediante regolarizzazione l’alvo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Evidenza di coprostasi al RX diretta-addome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STIPSI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Persistenza della sintomatologia nonostante la terapia 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67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Angiomiolipomi multipli bilaterali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Possibile emorragia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COMPLICANZE DEGLI ANGIOMIOLIPOMI RENALI 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Dimensioni troppo piccole (sanguinamento DM&gt;5 cm)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Clinica non compatibile (NO </a:t>
                      </a:r>
                      <a:r>
                        <a:rPr lang="it-IT" sz="1600" dirty="0" err="1" smtClean="0"/>
                        <a:t>anemizzazione</a:t>
                      </a:r>
                      <a:r>
                        <a:rPr lang="it-IT" sz="1600" dirty="0" smtClean="0"/>
                        <a:t>, ematoma, ematuria…)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332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/>
                        <a:t>RCU in anamnesi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RIATTIVAZIONE RCU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Clinica non suggestiva: NO febbre, diarrea, </a:t>
                      </a:r>
                      <a:r>
                        <a:rPr lang="it-IT" sz="1600" dirty="0" err="1" smtClean="0"/>
                        <a:t>rettorragia</a:t>
                      </a:r>
                      <a:r>
                        <a:rPr lang="it-IT" sz="1600" dirty="0" smtClean="0"/>
                        <a:t>, indici di flogosi negativi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Referto istologico dubbio: «IBD in fase di attività»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7778" t="52353" r="53791" b="8824"/>
          <a:stretch/>
        </p:blipFill>
        <p:spPr>
          <a:xfrm>
            <a:off x="7162281" y="1218720"/>
            <a:ext cx="516386" cy="52165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54641" t="51569" r="6144" b="10392"/>
          <a:stretch/>
        </p:blipFill>
        <p:spPr>
          <a:xfrm>
            <a:off x="1590039" y="1218720"/>
            <a:ext cx="487381" cy="4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6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272714" y="475919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OPZIONI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DIAGNOSTICHE (2)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24463" y="1104136"/>
            <a:ext cx="2606259" cy="54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LEUCOCITOSI NEUTROFILA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8" name="Tabel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315891"/>
              </p:ext>
            </p:extLst>
          </p:nvPr>
        </p:nvGraphicFramePr>
        <p:xfrm>
          <a:off x="274131" y="1776675"/>
          <a:ext cx="8567907" cy="47317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971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PRO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OPZIONI DIAGNOSTICHE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CONTRO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5990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Elevata leucocitosi neutrofila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INFEZIONE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Rx torace: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Esame urine: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Coproculturale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6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Salmonella, </a:t>
                      </a:r>
                      <a:r>
                        <a:rPr lang="it-IT" sz="1600" i="1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Shigella</a:t>
                      </a:r>
                      <a:r>
                        <a:rPr lang="it-IT" sz="16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t-IT" sz="1600" i="1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Yersinia</a:t>
                      </a:r>
                      <a:r>
                        <a:rPr lang="it-IT" sz="16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t-IT" sz="1600" i="1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E.coli</a:t>
                      </a:r>
                      <a:r>
                        <a:rPr lang="it-IT" sz="16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enteropatogeno, </a:t>
                      </a:r>
                      <a:r>
                        <a:rPr lang="it-IT" sz="1600" i="1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Campylobacter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):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Indici di flogosi (PCR, VES) negativi 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16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Leucocitosi</a:t>
                      </a:r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 assenza di focolai infettivi e/o indici di flogosi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Nausea,</a:t>
                      </a:r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lieve calo ponderale, dolore addominale crampiforme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DISORDINE EMATOLOGICO- LINFOMA INTESTINALE </a:t>
                      </a:r>
                    </a:p>
                    <a:p>
                      <a:pPr algn="ctr"/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All’EO assenza di linfonodi palpabili, sudorazioni notturne, febbre…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Striscio di sangue periferico: nei limiti della norma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Protidogramma: profilo nei limiti della norma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No massa addominale</a:t>
                      </a:r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palpabile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7778" t="52353" r="53791" b="8824"/>
          <a:stretch/>
        </p:blipFill>
        <p:spPr>
          <a:xfrm>
            <a:off x="7162281" y="1218720"/>
            <a:ext cx="516386" cy="52165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54641" t="51569" r="6144" b="10392"/>
          <a:stretch/>
        </p:blipFill>
        <p:spPr>
          <a:xfrm>
            <a:off x="1590039" y="1218720"/>
            <a:ext cx="487381" cy="47276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6024283" y="2144454"/>
            <a:ext cx="2817756" cy="204395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7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7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272714" y="475919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OPZIONI </a:t>
            </a:r>
            <a:r>
              <a:rPr lang="it-IT" altLang="it-IT" sz="28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DIAGNOSTICHE (3)</a:t>
            </a:r>
            <a:endParaRPr lang="it-IT" altLang="it-IT" sz="2800" b="1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24463" y="1104136"/>
            <a:ext cx="2606259" cy="54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EOSINOFILIA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8" name="Tabel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53737"/>
              </p:ext>
            </p:extLst>
          </p:nvPr>
        </p:nvGraphicFramePr>
        <p:xfrm>
          <a:off x="274131" y="1776675"/>
          <a:ext cx="8567907" cy="4649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5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5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117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PRO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OPZIONI DIAGNOSTICHE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CONTRO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3499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Valori di eosinofili molto elevati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ATOPIA-ALLERGIA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Clinica non suggestiva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Dosaggio </a:t>
                      </a:r>
                      <a:r>
                        <a:rPr lang="it-IT" sz="16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IgE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totali: nella norma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Prove allergiche</a:t>
                      </a:r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: negative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0757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Valori di eosinofili molto elevati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PARASSITOSI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Clinica non suggestiva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Parassitologico delle feci su 3 campioni: negativo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3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Valori di eosinofili molto elevati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Clinica suggestiva: nausea, calo ponderale, dolori addominali </a:t>
                      </a: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crampiformi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Sesso femminile, età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GASTROENTERITE EOSINOFILA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Assenza di infiltrato eosinofilo all’esame istologico della RSCS e dell’EGDS in visione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Patologie rare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Causa nota</a:t>
                      </a:r>
                      <a:r>
                        <a:rPr lang="it-IT" sz="16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it-IT" sz="1600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anamnesi:IBD</a:t>
                      </a:r>
                      <a:endParaRPr lang="it-IT" sz="16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7778" t="52353" r="53791" b="8824"/>
          <a:stretch/>
        </p:blipFill>
        <p:spPr>
          <a:xfrm>
            <a:off x="7162281" y="1218720"/>
            <a:ext cx="516386" cy="52165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54641" t="51569" r="6144" b="10392"/>
          <a:stretch/>
        </p:blipFill>
        <p:spPr>
          <a:xfrm>
            <a:off x="1590039" y="1218720"/>
            <a:ext cx="487381" cy="47276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6010835" y="2299447"/>
            <a:ext cx="2831203" cy="104533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6028765" y="3514160"/>
            <a:ext cx="2813273" cy="94129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0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8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CasellaDiTesto 12"/>
          <p:cNvSpPr txBox="1">
            <a:spLocks noChangeArrowheads="1"/>
          </p:cNvSpPr>
          <p:nvPr/>
        </p:nvSpPr>
        <p:spPr bwMode="auto">
          <a:xfrm>
            <a:off x="225992" y="425193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OPZIONI DIAGNOSTICHE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3395" y="686336"/>
            <a:ext cx="8301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INFEZIONE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PARASSITOSI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DISORDINE EMATOLOGICO- LINFOMA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INTESTINALE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ATOPIA-ALLERGIA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GASTROENTERITE EOSINOFILA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RIATTIVAZIONE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RCU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COMPLICANZA ANGIOMIOLIPOMI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RENALI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STIPSI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3395" y="5330154"/>
            <a:ext cx="8301922" cy="10156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lphaUcParenR"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Biopsia midollare</a:t>
            </a:r>
          </a:p>
          <a:p>
            <a:pPr marL="457200" indent="-457200">
              <a:buFontTx/>
              <a:buAutoNum type="alphaUcParenR"/>
            </a:pP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II livello</a:t>
            </a:r>
          </a:p>
          <a:p>
            <a:pPr marL="457200" indent="-457200">
              <a:buAutoNum type="alphaUcParenR"/>
            </a:pP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Ripetere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esame endoscopico con biopsie </a:t>
            </a: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2"/>
          <p:cNvSpPr txBox="1">
            <a:spLocks noChangeArrowheads="1"/>
          </p:cNvSpPr>
          <p:nvPr/>
        </p:nvSpPr>
        <p:spPr bwMode="auto">
          <a:xfrm>
            <a:off x="274118" y="4644627"/>
            <a:ext cx="8569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it-IT" altLang="it-IT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ITER DIAGNOSTICO?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395663" y="1084758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23473" y="535589"/>
            <a:ext cx="489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532021" y="1991477"/>
            <a:ext cx="41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80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1213</TotalTime>
  <Words>2009</Words>
  <Application>Microsoft Office PowerPoint</Application>
  <PresentationFormat>Presentazione su schermo (4:3)</PresentationFormat>
  <Paragraphs>305</Paragraphs>
  <Slides>20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Helvetica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Giulia</cp:lastModifiedBy>
  <cp:revision>98</cp:revision>
  <cp:lastPrinted>2016-12-02T11:41:50Z</cp:lastPrinted>
  <dcterms:created xsi:type="dcterms:W3CDTF">2016-12-13T10:19:20Z</dcterms:created>
  <dcterms:modified xsi:type="dcterms:W3CDTF">2020-04-02T10:10:09Z</dcterms:modified>
</cp:coreProperties>
</file>