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30"/>
  </p:notesMasterIdLst>
  <p:sldIdLst>
    <p:sldId id="268" r:id="rId2"/>
    <p:sldId id="257" r:id="rId3"/>
    <p:sldId id="258" r:id="rId4"/>
    <p:sldId id="290" r:id="rId5"/>
    <p:sldId id="286" r:id="rId6"/>
    <p:sldId id="259" r:id="rId7"/>
    <p:sldId id="260" r:id="rId8"/>
    <p:sldId id="287" r:id="rId9"/>
    <p:sldId id="262" r:id="rId10"/>
    <p:sldId id="261" r:id="rId11"/>
    <p:sldId id="288" r:id="rId12"/>
    <p:sldId id="299" r:id="rId13"/>
    <p:sldId id="289" r:id="rId14"/>
    <p:sldId id="300" r:id="rId15"/>
    <p:sldId id="301" r:id="rId16"/>
    <p:sldId id="263" r:id="rId17"/>
    <p:sldId id="264" r:id="rId18"/>
    <p:sldId id="291" r:id="rId19"/>
    <p:sldId id="292" r:id="rId20"/>
    <p:sldId id="293" r:id="rId21"/>
    <p:sldId id="294" r:id="rId22"/>
    <p:sldId id="295" r:id="rId23"/>
    <p:sldId id="265" r:id="rId24"/>
    <p:sldId id="296" r:id="rId25"/>
    <p:sldId id="266" r:id="rId26"/>
    <p:sldId id="297" r:id="rId27"/>
    <p:sldId id="298" r:id="rId28"/>
    <p:sldId id="30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84"/>
    <p:restoredTop sz="86394"/>
  </p:normalViewPr>
  <p:slideViewPr>
    <p:cSldViewPr snapToGrid="0" snapToObjects="1">
      <p:cViewPr varScale="1">
        <p:scale>
          <a:sx n="70" d="100"/>
          <a:sy n="70" d="100"/>
        </p:scale>
        <p:origin x="5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70-D37D-1F49-85B3-086CB584BDE1}" type="datetimeFigureOut">
              <a:rPr lang="it-IT" smtClean="0"/>
              <a:t>25/01/2022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1AC7-5B5F-CC44-868D-BE72F5917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6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62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21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41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18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59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7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4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37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5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0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11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B09-0B71-9345-87D5-D856163DEF87}" type="datetime1">
              <a:rPr lang="it-IT" smtClean="0"/>
              <a:t>25/01/2022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0BEA-1ABA-3E4D-9285-31BC1D1C7D9B}" type="datetime1">
              <a:rPr lang="it-IT" smtClean="0"/>
              <a:t>25/01/2022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491-DBF0-964C-A2C3-B5B080F3A10E}" type="datetime1">
              <a:rPr lang="it-IT" smtClean="0"/>
              <a:t>25/01/2022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7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812-A8F9-5141-8765-625E7554A6EB}" type="datetime1">
              <a:rPr lang="it-IT" smtClean="0"/>
              <a:t>25/01/2022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306-C835-C645-AA6C-2D501957B15B}" type="datetime1">
              <a:rPr lang="it-IT" smtClean="0"/>
              <a:t>25/01/2022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600A-C41F-AF46-BCFD-3062E52B1A36}" type="datetime1">
              <a:rPr lang="it-IT" smtClean="0"/>
              <a:t>25/01/2022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B44-1E24-3A42-84CA-89B3742262EF}" type="datetime1">
              <a:rPr lang="it-IT" smtClean="0"/>
              <a:t>25/01/2022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DC4-5D81-E64C-9E50-14E872CB4FAB}" type="datetime1">
              <a:rPr lang="it-IT" smtClean="0"/>
              <a:t>25/01/2022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314-2647-3A4A-9132-698E3E9A63E7}" type="datetime1">
              <a:rPr lang="it-IT" smtClean="0"/>
              <a:t>25/01/2022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2E7C-DFAD-684D-9E01-92052132A995}" type="datetime1">
              <a:rPr lang="it-IT" smtClean="0"/>
              <a:t>25/01/2022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7DC-9E60-1846-90DB-51B50F73818D}" type="datetime1">
              <a:rPr lang="it-IT" smtClean="0"/>
              <a:t>25/01/2022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431-46B8-964D-9952-381C2B1AD2B1}" type="datetime1">
              <a:rPr lang="it-IT" smtClean="0"/>
              <a:t>25/01/2022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3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B1D23EB0-CB61-4EB2-8F62-8315FDD22E88}"/>
              </a:ext>
            </a:extLst>
          </p:cNvPr>
          <p:cNvSpPr txBox="1">
            <a:spLocks/>
          </p:cNvSpPr>
          <p:nvPr/>
        </p:nvSpPr>
        <p:spPr>
          <a:xfrm>
            <a:off x="179748" y="3056328"/>
            <a:ext cx="8173416" cy="200709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800" b="1" dirty="0"/>
              <a:t>CASO CLINICO</a:t>
            </a:r>
            <a:r>
              <a:rPr lang="it-IT" sz="5000" b="1" u="sng" dirty="0"/>
              <a:t/>
            </a:r>
            <a:br>
              <a:rPr lang="it-IT" sz="5000" b="1" u="sng" dirty="0"/>
            </a:br>
            <a:r>
              <a:rPr lang="it-IT" sz="5000" b="1" dirty="0" smtClean="0"/>
              <a:t>«La punta dell’iceberg»</a:t>
            </a:r>
            <a:endParaRPr lang="en-US" sz="5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9B0F4FB-A619-48DC-A653-C4B9F74B31CD}"/>
              </a:ext>
            </a:extLst>
          </p:cNvPr>
          <p:cNvSpPr txBox="1"/>
          <p:nvPr/>
        </p:nvSpPr>
        <p:spPr>
          <a:xfrm>
            <a:off x="1475811" y="914111"/>
            <a:ext cx="594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AZIENDA OSPEDALIERA UNIVERSITARIA </a:t>
            </a:r>
            <a:r>
              <a:rPr lang="it-IT" b="1" dirty="0" smtClean="0">
                <a:solidFill>
                  <a:srgbClr val="2F2B20"/>
                </a:solidFill>
                <a:latin typeface="Calibri"/>
              </a:rPr>
              <a:t>LUIGI VANVITELLI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NAPOLI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BB62F56-0B83-4D69-9901-B0EF26EB101A}"/>
              </a:ext>
            </a:extLst>
          </p:cNvPr>
          <p:cNvSpPr txBox="1"/>
          <p:nvPr/>
        </p:nvSpPr>
        <p:spPr>
          <a:xfrm>
            <a:off x="467544" y="1654897"/>
            <a:ext cx="79928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Scuola di Specializzazione in Malattie dell’Apparato Digerente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Università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Campania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«Luigi Vanvitelli»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Direttore: </a:t>
            </a:r>
            <a:r>
              <a:rPr kumimoji="0" lang="it-IT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kumimoji="0" lang="it-IT" sz="1400" b="1" i="1" u="none" strike="noStrike" kern="1200" cap="none" spc="0" normalizeH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Alessandro Federico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Unigastro - Home">
            <a:extLst>
              <a:ext uri="{FF2B5EF4-FFF2-40B4-BE49-F238E27FC236}">
                <a16:creationId xmlns:a16="http://schemas.microsoft.com/office/drawing/2014/main" xmlns="" id="{E7BE5DB8-639A-4D71-9F1B-3DA9EA4AE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r="72088"/>
          <a:stretch/>
        </p:blipFill>
        <p:spPr bwMode="auto">
          <a:xfrm>
            <a:off x="7675779" y="1053687"/>
            <a:ext cx="784653" cy="10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748" y="5345084"/>
            <a:ext cx="228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A.I.F.</a:t>
            </a:r>
          </a:p>
          <a:p>
            <a:r>
              <a:rPr lang="it-IT" sz="1200" dirty="0" smtClean="0"/>
              <a:t>Dottor. Nicolò Citterio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536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8540496" y="6134793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8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9</a:t>
            </a:fld>
            <a:endParaRPr lang="it-IT" sz="8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50D5FFC7-CD31-4193-9E66-F8DBEB6D70BA}"/>
              </a:ext>
            </a:extLst>
          </p:cNvPr>
          <p:cNvSpPr txBox="1">
            <a:spLocks/>
          </p:cNvSpPr>
          <p:nvPr/>
        </p:nvSpPr>
        <p:spPr>
          <a:xfrm>
            <a:off x="826634" y="821050"/>
            <a:ext cx="78693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sng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DIAGNOSTICA STRUMENTALE</a:t>
            </a:r>
            <a:endParaRPr kumimoji="0" lang="en-US" sz="4600" b="1" i="0" u="sng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3192" y="1964050"/>
            <a:ext cx="767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COLONSCOPIA (29/09/21):</a:t>
            </a:r>
          </a:p>
          <a:p>
            <a:r>
              <a:rPr lang="it-IT" b="1" dirty="0" smtClean="0"/>
              <a:t>«Diverticolosi colica ed esiti di anastomosi colo-rettale.»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3192" y="3291840"/>
            <a:ext cx="8147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ESOFAGOGASTRODUODENOSCOPIA (29/09/21):</a:t>
            </a:r>
          </a:p>
          <a:p>
            <a:r>
              <a:rPr lang="it-IT" b="1" dirty="0" smtClean="0"/>
              <a:t>«[…] Lo stomaco appare dislocato da una grossa formazione sottomucosa che coinvolge corpo e fondo, la cui mucosa sovrastante appare regolare […] in retroversione si conferma la presenza della lesione sottomucosa.»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u="sng" dirty="0" smtClean="0"/>
              <a:t>ESAME ISTOLOGICO: </a:t>
            </a:r>
          </a:p>
          <a:p>
            <a:r>
              <a:rPr lang="it-IT" b="1" dirty="0" smtClean="0"/>
              <a:t>«Frammenti superficiali con edema e congestione. Nel campione in esame non si osserva tessuto sottomucoso.»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138371" y="3078974"/>
            <a:ext cx="8402125" cy="273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2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10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3192" y="932688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IPOTESI DIAGNOSTICA </a:t>
            </a:r>
            <a:endParaRPr lang="it-IT" sz="24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3192" y="1664208"/>
            <a:ext cx="80101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L’aspetto TC, il quadro clinico ed endoscopico suggeriscono una lesione eteroplastica maligna a rapida crescita.</a:t>
            </a:r>
          </a:p>
          <a:p>
            <a:endParaRPr lang="it-IT" sz="2400" dirty="0" smtClean="0"/>
          </a:p>
          <a:p>
            <a:r>
              <a:rPr lang="it-IT" sz="2400" dirty="0" smtClean="0"/>
              <a:t>Si valutano: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Leiomiosarcoma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Schwannoma</a:t>
            </a:r>
            <a:r>
              <a:rPr lang="it-IT" sz="2400" dirty="0" smtClean="0"/>
              <a:t> sarcoma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Linfoma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Neoplasie germinali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Fibromatosi mesenterica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3714126" y="3402908"/>
            <a:ext cx="1911096" cy="274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005738" y="3105704"/>
            <a:ext cx="309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NECESSARIO ESAME ISTOLOGICO</a:t>
            </a:r>
            <a:endParaRPr lang="it-IT" sz="2000" dirty="0"/>
          </a:p>
        </p:txBody>
      </p:sp>
      <p:sp>
        <p:nvSpPr>
          <p:cNvPr id="14" name="Freccia in giù 13"/>
          <p:cNvSpPr/>
          <p:nvPr/>
        </p:nvSpPr>
        <p:spPr>
          <a:xfrm>
            <a:off x="6694551" y="4042086"/>
            <a:ext cx="336042" cy="18196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974336" y="5788851"/>
            <a:ext cx="379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programma Biopsia epatica eco-guidata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04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11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5518" y="1838176"/>
            <a:ext cx="779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paziente esegue biopsia epatica in data 30/09/21 e viene dimessa dalla nostra struttura il giorno seguente, restando in attesa della refertazione istologica.</a:t>
            </a:r>
          </a:p>
          <a:p>
            <a:r>
              <a:rPr lang="it-IT" sz="2800" dirty="0" smtClean="0"/>
              <a:t>Alla dimissione le condizioni generali e gli esami ematochimici sono stabili rispetto all’ingresso.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168"/>
            <a:ext cx="956734" cy="2342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-74456"/>
            <a:ext cx="868680" cy="21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BIOPSIA EPATICA  </a:t>
            </a:r>
            <a:endParaRPr lang="it-IT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84632" y="1883664"/>
            <a:ext cx="8321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ESAME ISTOLOGICO: «Il reperto morfologico descritto mostra un quadro di epatopatia cronica di grado lieve, nel campione in esame, </a:t>
            </a:r>
            <a:r>
              <a:rPr lang="it-IT" sz="2000" b="1" dirty="0" smtClean="0">
                <a:solidFill>
                  <a:srgbClr val="FF0000"/>
                </a:solidFill>
              </a:rPr>
              <a:t>senza immagini istologiche riferibili a neoplasia</a:t>
            </a:r>
            <a:r>
              <a:rPr lang="it-IT" b="1" dirty="0" smtClean="0"/>
              <a:t>. In considerazione del sospetto clinico-radiologico, si raccomanda, a discrezione del clinico, ripetizione del prelievo bioptico»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4632" y="3822192"/>
            <a:ext cx="788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ESAME CITOFLUORIMETRICO SU CAMPIONE BIOPTICO: «Campione privo di cellule vitali. Assenza di cellule vitali CD45+ e di cellule CD45-. Assenza di linfociti T CD7+, CD3+, CD5+ e di linfociti B CD19+,CD20+, CD22+»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84633" y="5320695"/>
            <a:ext cx="768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 PROGRAMMA NUOVAMENTE IL RICOVERO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6118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38912" y="905256"/>
            <a:ext cx="8183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NUOVO ACCESSO PRESSO LA NOSTRA U.O.C. 11/10/21</a:t>
            </a:r>
            <a:endParaRPr lang="it-IT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9768" y="1761785"/>
            <a:ext cx="8193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All’ingresso la paziente presenta condizioni generali discrete e riferisce peggioramento dei </a:t>
            </a:r>
            <a:r>
              <a:rPr lang="it-IT" sz="2000" u="sng" dirty="0" smtClean="0"/>
              <a:t>sintomi dispeptici</a:t>
            </a:r>
            <a:r>
              <a:rPr lang="it-IT" sz="2000" dirty="0" smtClean="0"/>
              <a:t>. Esame Obiettivo sovrapponibile al precedente ingresso.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044952" y="2699395"/>
            <a:ext cx="3337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ESAMI EMATOCHIMICI</a:t>
            </a:r>
            <a:endParaRPr lang="it-IT" sz="2000" b="1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45130"/>
              </p:ext>
            </p:extLst>
          </p:nvPr>
        </p:nvGraphicFramePr>
        <p:xfrm>
          <a:off x="1677162" y="3099505"/>
          <a:ext cx="5562600" cy="352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077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11/10/21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20/09/21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Glicemia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130 mg/dl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95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GGT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958 U/L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627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ALP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406 U/L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231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LDH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622 U/L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540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AST-GOT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 U/L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45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ALT-GPT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53 U/L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59U/L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BILIRUBINA TOT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1,46 mg/dl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1,16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BILIRUBINA</a:t>
                      </a:r>
                      <a:r>
                        <a:rPr lang="it-IT" baseline="0" dirty="0" smtClean="0"/>
                        <a:t> DIRETTA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0,9 mg/dl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0,54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BILIRUBINA INDIRETTA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0,56</a:t>
                      </a:r>
                      <a:r>
                        <a:rPr lang="it-IT" baseline="0" dirty="0" smtClean="0"/>
                        <a:t> mg/dl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0,62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779">
                <a:tc>
                  <a:txBody>
                    <a:bodyPr/>
                    <a:lstStyle/>
                    <a:p>
                      <a:r>
                        <a:rPr lang="it-IT" dirty="0" smtClean="0"/>
                        <a:t>EMOGLOBINA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11,3 g/dl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Nella norma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5" name="Ovale 14"/>
          <p:cNvSpPr/>
          <p:nvPr/>
        </p:nvSpPr>
        <p:spPr>
          <a:xfrm>
            <a:off x="1713738" y="3803904"/>
            <a:ext cx="384048" cy="210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713738" y="4114800"/>
            <a:ext cx="416814" cy="210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713738" y="4471416"/>
            <a:ext cx="384048" cy="155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Parentesi graffa aperta 1"/>
          <p:cNvSpPr/>
          <p:nvPr/>
        </p:nvSpPr>
        <p:spPr>
          <a:xfrm>
            <a:off x="1453896" y="3803904"/>
            <a:ext cx="223266" cy="93268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19456" y="3289627"/>
            <a:ext cx="1197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Gli indici di colestasi e </a:t>
            </a:r>
            <a:r>
              <a:rPr lang="it-IT" sz="1600" dirty="0" err="1" smtClean="0"/>
              <a:t>citolisi</a:t>
            </a:r>
            <a:r>
              <a:rPr lang="it-IT" sz="1600" dirty="0" smtClean="0"/>
              <a:t> sono nettamente peggiorati in poche settimane. La lesione è in rapida crescita.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9148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64208" y="978408"/>
            <a:ext cx="747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QUALE STRADA PRENDERE?</a:t>
            </a:r>
            <a:endParaRPr lang="it-IT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9184" y="1901952"/>
            <a:ext cx="3081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RIPETERE BIOPSIA EPATICA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ESEGUIRE BIOPSIA TRUCUT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ESEGUIRE ECOENDOSCOPIA CON FNC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ESEGUIRE BIOPSIA KEYHOLE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2298436"/>
            <a:ext cx="4345686" cy="24335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4662" y="5791883"/>
            <a:ext cx="779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DECIDIAMO DI RIPETERE BIOPSIA EPATICA ECOGUIDATA E DI ESEGUIRE ECOENDOSCOPIA CON FNC IN ASSISTENZA DEL CITOPATOLOGO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34189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 txBox="1">
            <a:spLocks/>
          </p:cNvSpPr>
          <p:nvPr/>
        </p:nvSpPr>
        <p:spPr>
          <a:xfrm>
            <a:off x="8576692" y="6357068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FD99C3-BB50-024B-A6CC-9BCFF77DE5FF}" type="slidenum">
              <a:rPr lang="it-IT" sz="7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15</a:t>
            </a:fld>
            <a:endParaRPr lang="it-IT" sz="7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02336" y="1033272"/>
            <a:ext cx="83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ECOENDOSCOPIA CON FNC (14/10/21)</a:t>
            </a:r>
            <a:endParaRPr lang="it-IT" sz="3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2336" y="1737360"/>
            <a:ext cx="8421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«[…] A livello del fondo e del corpo sulla piccola curvatura si evidenziano multiple formazioni </a:t>
            </a:r>
            <a:r>
              <a:rPr lang="it-IT" dirty="0" err="1" smtClean="0"/>
              <a:t>sottoepiteliali</a:t>
            </a:r>
            <a:r>
              <a:rPr lang="it-IT" dirty="0" smtClean="0"/>
              <a:t>. Alla valutazione ultrasonografica la neoformazione sulla piccola curva (3cm) ha certamente sede intramurale, in continuità con lo strato muscolare e presenta pattern </a:t>
            </a:r>
            <a:r>
              <a:rPr lang="it-IT" dirty="0" err="1" smtClean="0"/>
              <a:t>ipoecogeno</a:t>
            </a:r>
            <a:r>
              <a:rPr lang="it-IT" dirty="0" smtClean="0"/>
              <a:t> disomogeneo per presenza di aeree anecogene come da necrosi. Le altre lesioni, sempre rotondeggianti, </a:t>
            </a:r>
            <a:r>
              <a:rPr lang="it-IT" dirty="0" err="1" smtClean="0"/>
              <a:t>ipoecogene</a:t>
            </a:r>
            <a:r>
              <a:rPr lang="it-IT" dirty="0" smtClean="0"/>
              <a:t> appaiono invece in continuità con il parenchima epatico, tranne una che, probabilmente appare in continuità con la parete gastrica. […]»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9476" y="4206240"/>
            <a:ext cx="83941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ESAME CITOLOGICO: </a:t>
            </a:r>
            <a:r>
              <a:rPr lang="it-IT" sz="1600" dirty="0" smtClean="0">
                <a:ea typeface="Cambria" panose="02040503050406030204" pitchFamily="18" charset="0"/>
              </a:rPr>
              <a:t>« </a:t>
            </a:r>
            <a:r>
              <a:rPr lang="it-IT" dirty="0" smtClean="0">
                <a:ea typeface="Cambria" panose="02040503050406030204" pitchFamily="18" charset="0"/>
              </a:rPr>
              <a:t>Il quadro morfologico sugli strisci diretti mostra uno sfondo ematico in cui si osserva un campione moderatamente cellulare, costituito da una popolazione organizzata in gruppi densamente cellulati, o da elementi dispersi. Alcuni dei gruppi descritti sono immersi in uno stroma fibroso. I singoli elementi appaiono prevalentemente FUSATI, raramente EPITELOIDI, con citoplasma ben rappresentato, nuclei allungati-ovalari in cui si osservano lievi irregolarità della membrana. Il reperto sul solo piano morfologico orienta per </a:t>
            </a:r>
            <a:r>
              <a:rPr lang="it-IT" sz="2000" dirty="0" smtClean="0">
                <a:solidFill>
                  <a:srgbClr val="FF0000"/>
                </a:solidFill>
                <a:ea typeface="Cambria" panose="02040503050406030204" pitchFamily="18" charset="0"/>
              </a:rPr>
              <a:t>una proliferazione mesenchimale nel cui ambito si favorisce un tumore stromale gastro-intestinale (GIST)</a:t>
            </a:r>
            <a:r>
              <a:rPr lang="it-IT" dirty="0" smtClean="0">
                <a:ea typeface="Cambria" panose="02040503050406030204" pitchFamily="18" charset="0"/>
              </a:rPr>
              <a:t>.»</a:t>
            </a:r>
            <a:endParaRPr lang="it-IT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9476" y="4206240"/>
            <a:ext cx="8444484" cy="240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71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371821" y="6209608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8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16</a:t>
            </a:fld>
            <a:endParaRPr lang="it-IT" sz="8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BEC32059-340E-4D13-A19E-00DF6EEB557A}"/>
              </a:ext>
            </a:extLst>
          </p:cNvPr>
          <p:cNvSpPr txBox="1">
            <a:spLocks/>
          </p:cNvSpPr>
          <p:nvPr/>
        </p:nvSpPr>
        <p:spPr>
          <a:xfrm>
            <a:off x="306805" y="846138"/>
            <a:ext cx="85303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192" y="846138"/>
            <a:ext cx="758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BIOPSIA EPATICA ECO-GUIDATA (15/10/21)</a:t>
            </a:r>
            <a:endParaRPr lang="it-IT" sz="3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2920" y="2843784"/>
            <a:ext cx="7808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ESAME ISTOLOGICO: 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« Il reperto morfo-fenotipico è coerente con una localizzazione epatica da tumore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Gatro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-Intestinale Stromale (GIST), a morfologia combinata </a:t>
            </a:r>
            <a:r>
              <a:rPr lang="it-IT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epiteloide</a:t>
            </a:r>
            <a:r>
              <a:rPr lang="it-IT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-fusata, sec WHO 5 ed anche in considerazione del dato endoscopico-strumentale riferito a livello gastrico.»</a:t>
            </a: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9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0075" y="861585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DIAGNOSI: </a:t>
            </a:r>
            <a:r>
              <a:rPr lang="it-IT" sz="2400" b="1" dirty="0" smtClean="0">
                <a:ea typeface="Cambria" panose="02040503050406030204" pitchFamily="18" charset="0"/>
              </a:rPr>
              <a:t>GIST</a:t>
            </a:r>
            <a:r>
              <a:rPr lang="it-IT" sz="2400" dirty="0" smtClean="0">
                <a:ea typeface="Cambria" panose="02040503050406030204" pitchFamily="18" charset="0"/>
              </a:rPr>
              <a:t> localizzato a livello della piccola curvatura del corpo gastrico con multiple metastasi epatiche.</a:t>
            </a:r>
            <a:endParaRPr lang="it-IT" sz="3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8675" y="4871110"/>
            <a:ext cx="7648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paziente viene dimessa e indirizzata all’ambulatorio di Oncologia generale della nostra Struttura, dove inizia trattamento a base di </a:t>
            </a:r>
            <a:r>
              <a:rPr lang="it-IT" sz="2400" dirty="0" err="1" smtClean="0"/>
              <a:t>Imatinib</a:t>
            </a:r>
            <a:r>
              <a:rPr lang="it-IT" sz="2400" dirty="0" smtClean="0"/>
              <a:t> 100 mg per </a:t>
            </a:r>
            <a:r>
              <a:rPr lang="it-IT" sz="2400" dirty="0" err="1" smtClean="0"/>
              <a:t>os</a:t>
            </a:r>
            <a:r>
              <a:rPr lang="it-IT" sz="2400" dirty="0" smtClean="0"/>
              <a:t>, quattro compresse al giorno.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820"/>
            <a:ext cx="3573814" cy="26529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173" y="2057407"/>
            <a:ext cx="5578827" cy="26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9575" y="733425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GIST</a:t>
            </a:r>
            <a:endParaRPr lang="it-IT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5274" y="1572975"/>
            <a:ext cx="86010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EPIDEMIOLOGIA E GENERALI: </a:t>
            </a:r>
            <a:r>
              <a:rPr lang="it-IT" sz="2000" dirty="0" smtClean="0">
                <a:ea typeface="Cambria" panose="02040503050406030204" pitchFamily="18" charset="0"/>
              </a:rPr>
              <a:t>I tumori gastrointestinali stromali (</a:t>
            </a:r>
            <a:r>
              <a:rPr lang="it-IT" sz="2000" dirty="0" err="1" smtClean="0">
                <a:ea typeface="Cambria" panose="02040503050406030204" pitchFamily="18" charset="0"/>
              </a:rPr>
              <a:t>GISTs</a:t>
            </a:r>
            <a:r>
              <a:rPr lang="it-IT" sz="2000" dirty="0" smtClean="0">
                <a:ea typeface="Cambria" panose="02040503050406030204" pitchFamily="18" charset="0"/>
              </a:rPr>
              <a:t>) rappresentano circa un 90% della totalità dei tumori </a:t>
            </a:r>
            <a:r>
              <a:rPr lang="it-IT" sz="2000" dirty="0" err="1" smtClean="0">
                <a:ea typeface="Cambria" panose="02040503050406030204" pitchFamily="18" charset="0"/>
              </a:rPr>
              <a:t>submucosali</a:t>
            </a:r>
            <a:r>
              <a:rPr lang="it-IT" sz="2000" dirty="0" smtClean="0">
                <a:ea typeface="Cambria" panose="02040503050406030204" pitchFamily="18" charset="0"/>
              </a:rPr>
              <a:t> del tratto gastro-enterico ed approssimativamente un 2-3% dei tumori maligni gastrici. L’incidenza annuale è di 15 casi per milione di abitanti. L’età di insorgenza è principalmente tra i 40 e 50 anni ed oltre. </a:t>
            </a:r>
          </a:p>
          <a:p>
            <a:r>
              <a:rPr lang="it-IT" sz="2000" dirty="0" smtClean="0">
                <a:ea typeface="Cambria" panose="02040503050406030204" pitchFamily="18" charset="0"/>
              </a:rPr>
              <a:t>Tali neoplasie prendono origine dalle cellule interstiziali di </a:t>
            </a:r>
            <a:r>
              <a:rPr lang="it-IT" sz="2000" dirty="0" err="1" smtClean="0">
                <a:ea typeface="Cambria" panose="02040503050406030204" pitchFamily="18" charset="0"/>
              </a:rPr>
              <a:t>Cajal</a:t>
            </a:r>
            <a:r>
              <a:rPr lang="it-IT" sz="2000" dirty="0">
                <a:ea typeface="Cambria" panose="02040503050406030204" pitchFamily="18" charset="0"/>
              </a:rPr>
              <a:t> </a:t>
            </a:r>
            <a:r>
              <a:rPr lang="it-IT" sz="2000" dirty="0" smtClean="0">
                <a:ea typeface="Cambria" panose="02040503050406030204" pitchFamily="18" charset="0"/>
              </a:rPr>
              <a:t>e presentano nel </a:t>
            </a:r>
            <a:r>
              <a:rPr lang="it-IT" sz="2000" dirty="0">
                <a:ea typeface="Cambria" panose="02040503050406030204" pitchFamily="18" charset="0"/>
              </a:rPr>
              <a:t>8</a:t>
            </a:r>
            <a:r>
              <a:rPr lang="it-IT" sz="2000" dirty="0" smtClean="0">
                <a:ea typeface="Cambria" panose="02040503050406030204" pitchFamily="18" charset="0"/>
              </a:rPr>
              <a:t>5% dei casi mutazione a carico del proto-oncogene c-kit (CD117) ed over-esprimono una proteina di superficie, ANO1. In un 5% dei casi le cellule tumorali sono c-kit negative e risultano invece positive per mutazione su PDGFR-</a:t>
            </a:r>
            <a:r>
              <a:rPr lang="el-GR" sz="2000" dirty="0" smtClean="0">
                <a:ea typeface="Cambria" panose="02040503050406030204" pitchFamily="18" charset="0"/>
              </a:rPr>
              <a:t>α</a:t>
            </a:r>
            <a:r>
              <a:rPr lang="it-IT" sz="2000" dirty="0" smtClean="0">
                <a:ea typeface="Cambria" panose="02040503050406030204" pitchFamily="18" charset="0"/>
              </a:rPr>
              <a:t>. In circa un 10% dei casi i GIST sono negativi per entrambe le mutazioni.</a:t>
            </a:r>
          </a:p>
          <a:p>
            <a:r>
              <a:rPr lang="it-IT" sz="2000" dirty="0" smtClean="0">
                <a:ea typeface="Cambria" panose="02040503050406030204" pitchFamily="18" charset="0"/>
              </a:rPr>
              <a:t>Nonostante i GIST insorgano prevalentemente a livello gastrico (60/65%), qualsiasi porzione del tratto gastro-intestinale può essere interessata.</a:t>
            </a:r>
          </a:p>
          <a:p>
            <a:r>
              <a:rPr lang="it-IT" sz="2000" dirty="0" smtClean="0">
                <a:ea typeface="Cambria" panose="02040503050406030204" pitchFamily="18" charset="0"/>
              </a:rPr>
              <a:t>La localizzazione a livello dell’intestino tenue si associa ad una prognosi peggiore rispetto alle altre sedi. La metastatizzazione avviene prevalentemente a livello epatico o comunque in sede intraperitoneale, rare sono le metastasi in sede pleurica, polmonare e linfonodale (&lt;10%).</a:t>
            </a:r>
            <a:endParaRPr lang="it-IT" sz="20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373687" y="6168043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097BBC69-16C3-C14B-8C20-E92BCD1D1A02}" type="slidenum">
              <a:rPr lang="it-IT" sz="10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fld>
            <a:endParaRPr lang="it-IT" sz="10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348E3FFB-311E-4B32-8839-D88DD8305628}"/>
              </a:ext>
            </a:extLst>
          </p:cNvPr>
          <p:cNvSpPr txBox="1">
            <a:spLocks/>
          </p:cNvSpPr>
          <p:nvPr/>
        </p:nvSpPr>
        <p:spPr>
          <a:xfrm>
            <a:off x="762000" y="66617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sng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ANAMNESI PATOLOGICA REMOTA</a:t>
            </a:r>
            <a:endParaRPr kumimoji="0" lang="en-US" sz="4000" b="1" i="0" u="sng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26464" y="1566739"/>
            <a:ext cx="644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Paziente donna, 73 anni, pensionata(ex insegnante di scuola elementare)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2000" y="2041119"/>
            <a:ext cx="7915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Dislipidemia mista in trattamento con </a:t>
            </a:r>
            <a:r>
              <a:rPr lang="it-IT" dirty="0" err="1" smtClean="0"/>
              <a:t>Ezetimibe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Artrite psoriasica, trattata inizialmente con </a:t>
            </a:r>
            <a:r>
              <a:rPr lang="it-IT" dirty="0" err="1" smtClean="0"/>
              <a:t>metotrexate</a:t>
            </a:r>
            <a:r>
              <a:rPr lang="it-IT" dirty="0" smtClean="0"/>
              <a:t> fino a regressione del quadro clinico; dal 2007 fino a luglio 2021 in trattamento con </a:t>
            </a:r>
            <a:r>
              <a:rPr lang="it-IT" dirty="0" err="1" smtClean="0"/>
              <a:t>Apremilast</a:t>
            </a:r>
            <a:r>
              <a:rPr lang="it-IT" dirty="0" smtClean="0"/>
              <a:t> per trattamento psoriasi; da Agosto 2021 in terapia con </a:t>
            </a:r>
            <a:r>
              <a:rPr lang="it-IT" dirty="0" err="1" smtClean="0"/>
              <a:t>Secukinumab</a:t>
            </a:r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Decadimento Cognitivo lieve (</a:t>
            </a:r>
            <a:r>
              <a:rPr lang="it-IT" dirty="0" err="1">
                <a:solidFill>
                  <a:prstClr val="black"/>
                </a:solidFill>
              </a:rPr>
              <a:t>Mild</a:t>
            </a:r>
            <a:r>
              <a:rPr lang="it-IT" dirty="0">
                <a:solidFill>
                  <a:prstClr val="black"/>
                </a:solidFill>
              </a:rPr>
              <a:t> Cognitive </a:t>
            </a:r>
            <a:r>
              <a:rPr lang="it-IT" dirty="0" err="1">
                <a:solidFill>
                  <a:prstClr val="black"/>
                </a:solidFill>
              </a:rPr>
              <a:t>Impariment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Tiroidite di </a:t>
            </a:r>
            <a:r>
              <a:rPr lang="it-IT" dirty="0" err="1" smtClean="0"/>
              <a:t>Hashimoto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Gonartrosi su ginocchio sinistro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Ipoacusia bilaterale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Diagnosi di adenocarcinoma del colon-retto (2009) localizzato, trattato con </a:t>
            </a:r>
            <a:r>
              <a:rPr lang="it-IT" dirty="0" err="1" smtClean="0"/>
              <a:t>emicolectomia</a:t>
            </a:r>
            <a:r>
              <a:rPr lang="it-IT" dirty="0" smtClean="0"/>
              <a:t> sinistra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9748" y="5103674"/>
            <a:ext cx="8604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Terapia Domiciliare: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Cardioaspirina</a:t>
            </a:r>
            <a:r>
              <a:rPr lang="it-IT" dirty="0" smtClean="0"/>
              <a:t> 100 mg una compressa al giorno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Etoricoxib</a:t>
            </a:r>
            <a:r>
              <a:rPr lang="it-IT" dirty="0" smtClean="0"/>
              <a:t> 60 mg una compressa al giorno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Donepezil</a:t>
            </a:r>
            <a:r>
              <a:rPr lang="it-IT" dirty="0" smtClean="0"/>
              <a:t> 10 mg, una compressa al giorno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Zetia</a:t>
            </a:r>
            <a:r>
              <a:rPr lang="it-IT" dirty="0" smtClean="0"/>
              <a:t> 10 mg, una compressa al giorno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Daflon</a:t>
            </a:r>
            <a:r>
              <a:rPr lang="it-IT" dirty="0" smtClean="0"/>
              <a:t> 600 mg, due compresse al giorno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102352" y="5380672"/>
            <a:ext cx="3436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Secuckinumab</a:t>
            </a:r>
            <a:r>
              <a:rPr lang="it-IT" dirty="0" smtClean="0"/>
              <a:t> interrotto il 09/21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Apremilast</a:t>
            </a:r>
            <a:r>
              <a:rPr lang="it-IT" dirty="0" smtClean="0"/>
              <a:t> 30 mg, due compresse al giorno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Femal</a:t>
            </a:r>
            <a:r>
              <a:rPr lang="it-IT" dirty="0" smtClean="0"/>
              <a:t> una compressa al giorno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69748" y="5103674"/>
            <a:ext cx="860450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9575" y="733425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GIST</a:t>
            </a:r>
            <a:endParaRPr lang="it-IT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5274" y="1379756"/>
            <a:ext cx="86201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CLINICA: </a:t>
            </a:r>
            <a:r>
              <a:rPr lang="it-IT" sz="2000" dirty="0" smtClean="0">
                <a:ea typeface="Cambria" panose="02040503050406030204" pitchFamily="18" charset="0"/>
              </a:rPr>
              <a:t>Le manifestazioni cliniche sono eterogenee e dipendono dalle dimensioni e dalla sede della neoplasia: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ea typeface="Cambria" panose="02040503050406030204" pitchFamily="18" charset="0"/>
              </a:rPr>
              <a:t>Per tumori di dimensioni inferiori a 2 cm, nella maggior parte dei casi la sintomatologia può essere assente.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ea typeface="Cambria" panose="02040503050406030204" pitchFamily="18" charset="0"/>
              </a:rPr>
              <a:t>Per tumori di dimensioni superiori a 5 cm, le manifestazioni possono essere dolore addominale e sintomi GI aspecifici, conseguenti a compressione dei tessuti molli circostanti da parte della massa tumorale.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ea typeface="Cambria" panose="02040503050406030204" pitchFamily="18" charset="0"/>
              </a:rPr>
              <a:t>N.B. In uno studio retrospettivo eseguito su circa 67 pazienti affetti da GIST di piccole dimensioni (&lt;3 cm), si è riscontrata una correlazione tra GIST e sintomi dispeptici, quali </a:t>
            </a:r>
            <a:r>
              <a:rPr lang="it-IT" sz="2000" dirty="0" err="1" smtClean="0">
                <a:solidFill>
                  <a:prstClr val="black"/>
                </a:solidFill>
                <a:ea typeface="Cambria" panose="02040503050406030204" pitchFamily="18" charset="0"/>
              </a:rPr>
              <a:t>epigastralgia</a:t>
            </a:r>
            <a:r>
              <a:rPr lang="it-IT" sz="2000" dirty="0" smtClean="0">
                <a:solidFill>
                  <a:prstClr val="black"/>
                </a:solidFill>
                <a:ea typeface="Cambria" panose="02040503050406030204" pitchFamily="18" charset="0"/>
              </a:rPr>
              <a:t>, rigurgito, senso di sazietà precoce, nausea e vomito.*</a:t>
            </a:r>
          </a:p>
          <a:p>
            <a:endParaRPr lang="it-IT" sz="2000" dirty="0" smtClean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r>
              <a:rPr lang="it-IT" sz="2000" dirty="0" smtClean="0">
                <a:solidFill>
                  <a:prstClr val="black"/>
                </a:solidFill>
                <a:ea typeface="Cambria" panose="02040503050406030204" pitchFamily="18" charset="0"/>
              </a:rPr>
              <a:t>*Sembrerebbe che  </a:t>
            </a:r>
            <a:r>
              <a:rPr lang="it-IT" sz="2000" dirty="0">
                <a:solidFill>
                  <a:prstClr val="black"/>
                </a:solidFill>
                <a:ea typeface="Cambria" panose="02040503050406030204" pitchFamily="18" charset="0"/>
              </a:rPr>
              <a:t>tale sintomatologia </a:t>
            </a:r>
            <a:r>
              <a:rPr lang="it-IT" sz="2000" dirty="0" smtClean="0">
                <a:solidFill>
                  <a:prstClr val="black"/>
                </a:solidFill>
                <a:ea typeface="Cambria" panose="02040503050406030204" pitchFamily="18" charset="0"/>
              </a:rPr>
              <a:t>sia conseguente ad un’anormale attività elettrica delle cellule tumorali le quali ad uno stadio inziale conserverebbero la funzione pace-maker, propria delle cellule di interstiziali di </a:t>
            </a:r>
            <a:r>
              <a:rPr lang="it-IT" sz="2000" dirty="0" err="1" smtClean="0">
                <a:solidFill>
                  <a:prstClr val="black"/>
                </a:solidFill>
                <a:ea typeface="Cambria" panose="02040503050406030204" pitchFamily="18" charset="0"/>
              </a:rPr>
              <a:t>Cajal</a:t>
            </a:r>
            <a:r>
              <a:rPr lang="it-IT" sz="2000" dirty="0" smtClean="0">
                <a:solidFill>
                  <a:prstClr val="black"/>
                </a:solidFill>
                <a:ea typeface="Cambria" panose="02040503050406030204" pitchFamily="18" charset="0"/>
              </a:rPr>
              <a:t>. Da questa attività di anomala di </a:t>
            </a:r>
            <a:r>
              <a:rPr lang="it-IT" sz="2000" dirty="0" err="1" smtClean="0">
                <a:solidFill>
                  <a:prstClr val="black"/>
                </a:solidFill>
                <a:ea typeface="Cambria" panose="02040503050406030204" pitchFamily="18" charset="0"/>
              </a:rPr>
              <a:t>pacing</a:t>
            </a:r>
            <a:r>
              <a:rPr lang="it-IT" sz="2000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ea typeface="Cambria" panose="02040503050406030204" pitchFamily="18" charset="0"/>
              </a:rPr>
              <a:t>risulterebbe una </a:t>
            </a:r>
            <a:r>
              <a:rPr lang="it-IT" sz="2000" dirty="0" err="1" smtClean="0">
                <a:solidFill>
                  <a:prstClr val="black"/>
                </a:solidFill>
                <a:ea typeface="Cambria" panose="02040503050406030204" pitchFamily="18" charset="0"/>
              </a:rPr>
              <a:t>dismotilità</a:t>
            </a:r>
            <a:r>
              <a:rPr lang="it-IT" sz="2000" dirty="0" smtClean="0">
                <a:solidFill>
                  <a:prstClr val="black"/>
                </a:solidFill>
                <a:ea typeface="Cambria" panose="02040503050406030204" pitchFamily="18" charset="0"/>
              </a:rPr>
              <a:t> del tratto GI.</a:t>
            </a:r>
            <a:endParaRPr lang="it-IT" sz="2000" dirty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endParaRPr lang="it-IT" sz="2000" dirty="0" smtClean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endParaRPr lang="it-IT" sz="20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3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9575" y="733425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GIST</a:t>
            </a:r>
            <a:endParaRPr lang="it-IT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18135" y="1379756"/>
            <a:ext cx="8425052" cy="5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CLINICA: </a:t>
            </a:r>
            <a:r>
              <a:rPr lang="it-IT" sz="2000" dirty="0" smtClean="0">
                <a:ea typeface="Cambria" panose="02040503050406030204" pitchFamily="18" charset="0"/>
              </a:rPr>
              <a:t>In rari casi i GIST possono associarsi a sindromi paraneoplastiche: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u="sng" dirty="0" smtClean="0">
                <a:ea typeface="Cambria" panose="02040503050406030204" pitchFamily="18" charset="0"/>
              </a:rPr>
              <a:t>NICTH (Ipoglicemia da tumore non a cellule insulari):</a:t>
            </a:r>
            <a:r>
              <a:rPr lang="it-IT" sz="2000" dirty="0" smtClean="0">
                <a:ea typeface="Cambria" panose="02040503050406030204" pitchFamily="18" charset="0"/>
              </a:rPr>
              <a:t>Sono  stati descritti alcuni casi di NICTH in pazienti con GIST metastatici.  Si tratta di una condizione clinico-patologica caratterizzata dalla presenza di ipoglicemia severa, conseguente alla produzione di big-IGF-2 da parte delle cellule tumorali.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u="sng" dirty="0" smtClean="0">
                <a:ea typeface="Cambria" panose="02040503050406030204" pitchFamily="18" charset="0"/>
              </a:rPr>
              <a:t>Ipercalcemia:</a:t>
            </a:r>
            <a:r>
              <a:rPr lang="it-IT" sz="2000" dirty="0" smtClean="0">
                <a:ea typeface="Cambria" panose="02040503050406030204" pitchFamily="18" charset="0"/>
              </a:rPr>
              <a:t> Conseguente alla produzione di </a:t>
            </a:r>
            <a:r>
              <a:rPr lang="it-IT" sz="2000" dirty="0" err="1" smtClean="0">
                <a:ea typeface="Cambria" panose="02040503050406030204" pitchFamily="18" charset="0"/>
              </a:rPr>
              <a:t>PTHrP</a:t>
            </a:r>
            <a:r>
              <a:rPr lang="it-IT" sz="2000" dirty="0" smtClean="0">
                <a:ea typeface="Cambria" panose="02040503050406030204" pitchFamily="18" charset="0"/>
              </a:rPr>
              <a:t> da parte delle cellule neoplastiche. Il </a:t>
            </a:r>
            <a:r>
              <a:rPr lang="it-IT" sz="2000" dirty="0" err="1" smtClean="0">
                <a:ea typeface="Cambria" panose="02040503050406030204" pitchFamily="18" charset="0"/>
              </a:rPr>
              <a:t>PTHrP</a:t>
            </a:r>
            <a:r>
              <a:rPr lang="it-IT" sz="2000" dirty="0" smtClean="0">
                <a:ea typeface="Cambria" panose="02040503050406030204" pitchFamily="18" charset="0"/>
              </a:rPr>
              <a:t> è un peptide analogo al PTH, capace quindi di mimarne le funzioni. Anche tale condizione è stata raramente riscontrata nei GIST e sembra correlarsi anche alla crescita e progressione di tali tumori.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u="sng" dirty="0" smtClean="0">
                <a:ea typeface="Cambria" panose="02040503050406030204" pitchFamily="18" charset="0"/>
              </a:rPr>
              <a:t>Leucocitosi: </a:t>
            </a:r>
            <a:r>
              <a:rPr lang="it-IT" sz="2000" dirty="0" smtClean="0">
                <a:ea typeface="Cambria" panose="02040503050406030204" pitchFamily="18" charset="0"/>
              </a:rPr>
              <a:t>Condizione clinico-patologica definibile dopo aver escluso altre possibili cause di leucocitosi. Potrebbe essere spiegata dall’over-produzione sinergica di </a:t>
            </a:r>
            <a:r>
              <a:rPr lang="it-IT" sz="2000" dirty="0" err="1" smtClean="0">
                <a:ea typeface="Cambria" panose="02040503050406030204" pitchFamily="18" charset="0"/>
              </a:rPr>
              <a:t>PTHrP</a:t>
            </a:r>
            <a:r>
              <a:rPr lang="it-IT" sz="2000" dirty="0" smtClean="0">
                <a:ea typeface="Cambria" panose="02040503050406030204" pitchFamily="18" charset="0"/>
              </a:rPr>
              <a:t> e G-CSF, mediata da IL-1</a:t>
            </a:r>
            <a:r>
              <a:rPr lang="el-GR" sz="2000" dirty="0" smtClean="0">
                <a:ea typeface="Cambria" panose="02040503050406030204" pitchFamily="18" charset="0"/>
              </a:rPr>
              <a:t>α</a:t>
            </a:r>
            <a:r>
              <a:rPr lang="it-IT" sz="2000" dirty="0" smtClean="0">
                <a:ea typeface="Cambria" panose="02040503050406030204" pitchFamily="18" charset="0"/>
              </a:rPr>
              <a:t>, da parte del tumore.</a:t>
            </a:r>
            <a:endParaRPr lang="it-IT" sz="2000" u="sng" dirty="0" smtClean="0"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u="sng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7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9575" y="733425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GIST</a:t>
            </a:r>
            <a:endParaRPr lang="it-IT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9575" y="1401148"/>
            <a:ext cx="83629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DIAGNOSI</a:t>
            </a:r>
          </a:p>
          <a:p>
            <a:r>
              <a:rPr lang="it-IT" dirty="0" smtClean="0">
                <a:ea typeface="Cambria" panose="02040503050406030204" pitchFamily="18" charset="0"/>
              </a:rPr>
              <a:t>In circa il 60% dei casi, la diagnosi di GIST segue il riscontro di lesioni </a:t>
            </a:r>
            <a:r>
              <a:rPr lang="it-IT" dirty="0" err="1" smtClean="0">
                <a:ea typeface="Cambria" panose="02040503050406030204" pitchFamily="18" charset="0"/>
              </a:rPr>
              <a:t>submucosali</a:t>
            </a:r>
            <a:r>
              <a:rPr lang="it-IT" dirty="0" smtClean="0">
                <a:ea typeface="Cambria" panose="02040503050406030204" pitchFamily="18" charset="0"/>
              </a:rPr>
              <a:t> ad esami endoscopici o esami radiologici quali TC o RM eseguiti in pazienti sintomatici.</a:t>
            </a:r>
          </a:p>
          <a:p>
            <a:r>
              <a:rPr lang="it-IT" dirty="0" smtClean="0">
                <a:ea typeface="Cambria" panose="02040503050406030204" pitchFamily="18" charset="0"/>
              </a:rPr>
              <a:t>Nel 40% dei casi, la diagnosi è eseguita in urgenza, conseguentemente a manifestazioni come emorragie gastro-intestinali o emoperitoneo da sanguinamento del tumore, oppure in seguito a occlusione intestinale/perforazione per effetto massa della lesione tumorale.</a:t>
            </a:r>
          </a:p>
          <a:p>
            <a:pPr algn="ctr"/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IMMAGING:</a:t>
            </a:r>
          </a:p>
          <a:p>
            <a:r>
              <a:rPr lang="it-IT" sz="2000" dirty="0" smtClean="0">
                <a:ea typeface="Cambria" panose="02040503050406030204" pitchFamily="18" charset="0"/>
              </a:rPr>
              <a:t>TC e/o RM sono fondamentali nell’avanzare il sospetto di GIST. 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«Lesioni a densitometria disomogenea per componente necrotico-colliquativa con discreto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enhancement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 post-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contrastografico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»</a:t>
            </a:r>
          </a:p>
          <a:p>
            <a:endParaRPr lang="it-IT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ESAME CITO-ISTOLOGICO:</a:t>
            </a:r>
          </a:p>
          <a:p>
            <a:r>
              <a:rPr lang="it-IT" sz="2000" dirty="0" smtClean="0">
                <a:ea typeface="Cambria" panose="02040503050406030204" pitchFamily="18" charset="0"/>
              </a:rPr>
              <a:t>In caso di sospetto di GIST, è necessario eseguire esame citologico/istologico per diagnosi differenziale con altre lesioni neoplastiche addominali (linfomi, neoplasie germinali, fibromatosi mesenterica, leiomiosarcomi, </a:t>
            </a:r>
            <a:r>
              <a:rPr lang="it-IT" sz="2000" dirty="0" err="1" smtClean="0">
                <a:ea typeface="Cambria" panose="02040503050406030204" pitchFamily="18" charset="0"/>
              </a:rPr>
              <a:t>schwannoma</a:t>
            </a:r>
            <a:r>
              <a:rPr lang="it-IT" sz="2000" dirty="0" smtClean="0">
                <a:ea typeface="Cambria" panose="02040503050406030204" pitchFamily="18" charset="0"/>
              </a:rPr>
              <a:t> sarcoma)</a:t>
            </a:r>
          </a:p>
          <a:p>
            <a:r>
              <a:rPr lang="it-IT" sz="2000" dirty="0" smtClean="0">
                <a:ea typeface="Cambria" panose="02040503050406030204" pitchFamily="18" charset="0"/>
              </a:rPr>
              <a:t> </a:t>
            </a:r>
            <a:r>
              <a:rPr lang="it-IT" sz="3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it-IT" sz="3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0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355195" y="6197644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E1C25D-1D4B-104D-93E2-20DC2175A4B3}" type="slidenum">
              <a:rPr lang="it-IT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9575" y="733425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GIST</a:t>
            </a:r>
            <a:endParaRPr lang="it-IT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3565" y="1120086"/>
            <a:ext cx="2061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DIAGNOSI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3565" y="1612249"/>
            <a:ext cx="866584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ECOENDOSCOPIA CON FNC: </a:t>
            </a:r>
            <a:r>
              <a:rPr lang="it-IT" dirty="0" smtClean="0">
                <a:ea typeface="Cambria" panose="02040503050406030204" pitchFamily="18" charset="0"/>
              </a:rPr>
              <a:t>L’agoaspirato eco-</a:t>
            </a:r>
            <a:r>
              <a:rPr lang="it-IT" dirty="0" err="1" smtClean="0">
                <a:ea typeface="Cambria" panose="02040503050406030204" pitchFamily="18" charset="0"/>
              </a:rPr>
              <a:t>endoguidato</a:t>
            </a:r>
            <a:r>
              <a:rPr lang="it-IT" dirty="0" smtClean="0">
                <a:ea typeface="Cambria" panose="02040503050406030204" pitchFamily="18" charset="0"/>
              </a:rPr>
              <a:t> con valutazione on-site in estemporanea da parte del citopatologo sta diventando centrale nella diagnosi dei GIST localizzati al tratto gastro-intestinale superiore o più in generale dei tumori </a:t>
            </a:r>
            <a:r>
              <a:rPr lang="it-IT" dirty="0" err="1" smtClean="0">
                <a:ea typeface="Cambria" panose="02040503050406030204" pitchFamily="18" charset="0"/>
              </a:rPr>
              <a:t>submucosali</a:t>
            </a:r>
            <a:r>
              <a:rPr lang="it-IT" dirty="0" smtClean="0">
                <a:ea typeface="Cambria" panose="02040503050406030204" pitchFamily="18" charset="0"/>
              </a:rPr>
              <a:t> dello stomaco.</a:t>
            </a:r>
          </a:p>
          <a:p>
            <a:r>
              <a:rPr lang="it-IT" dirty="0" smtClean="0">
                <a:ea typeface="Cambria" panose="02040503050406030204" pitchFamily="18" charset="0"/>
              </a:rPr>
              <a:t>L’accuratezza diagnostica per i GIST dell’EUS FNC risulta tra l’80 e il 96%, mentre sensibilità e specificità sono prossime all’80% e 100% rispettivamente.</a:t>
            </a:r>
          </a:p>
          <a:p>
            <a:r>
              <a:rPr lang="it-IT" dirty="0" smtClean="0">
                <a:ea typeface="Cambria" panose="02040503050406030204" pitchFamily="18" charset="0"/>
              </a:rPr>
              <a:t>Inoltre alcuni studi hanno dimostrato come l’EUS FNC sia paragonabile in termini di efficacia diagnostica a metodiche più invasive quali la «</a:t>
            </a:r>
            <a:r>
              <a:rPr lang="it-IT" dirty="0" err="1" smtClean="0">
                <a:ea typeface="Cambria" panose="02040503050406030204" pitchFamily="18" charset="0"/>
              </a:rPr>
              <a:t>Key-Hole</a:t>
            </a:r>
            <a:r>
              <a:rPr lang="it-IT" dirty="0" smtClean="0">
                <a:ea typeface="Cambria" panose="02040503050406030204" pitchFamily="18" charset="0"/>
              </a:rPr>
              <a:t> </a:t>
            </a:r>
            <a:r>
              <a:rPr lang="it-IT" dirty="0" err="1" smtClean="0">
                <a:ea typeface="Cambria" panose="02040503050406030204" pitchFamily="18" charset="0"/>
              </a:rPr>
              <a:t>Biopsy</a:t>
            </a:r>
            <a:r>
              <a:rPr lang="it-IT" dirty="0" smtClean="0">
                <a:ea typeface="Cambria" panose="02040503050406030204" pitchFamily="18" charset="0"/>
              </a:rPr>
              <a:t>» e la </a:t>
            </a:r>
            <a:r>
              <a:rPr lang="it-IT" dirty="0" err="1" smtClean="0">
                <a:ea typeface="Cambria" panose="02040503050406030204" pitchFamily="18" charset="0"/>
              </a:rPr>
              <a:t>trucut</a:t>
            </a:r>
            <a:r>
              <a:rPr lang="it-IT" dirty="0" smtClean="0">
                <a:ea typeface="Cambria" panose="02040503050406030204" pitchFamily="18" charset="0"/>
              </a:rPr>
              <a:t> </a:t>
            </a:r>
            <a:r>
              <a:rPr lang="it-IT" dirty="0" err="1" smtClean="0">
                <a:ea typeface="Cambria" panose="02040503050406030204" pitchFamily="18" charset="0"/>
              </a:rPr>
              <a:t>biopsy</a:t>
            </a:r>
            <a:r>
              <a:rPr lang="it-IT" dirty="0" smtClean="0">
                <a:ea typeface="Cambria" panose="02040503050406030204" pitchFamily="18" charset="0"/>
              </a:rPr>
              <a:t>.</a:t>
            </a:r>
          </a:p>
          <a:p>
            <a:endParaRPr lang="it-IT" sz="2000" dirty="0" smtClean="0">
              <a:ea typeface="Cambria" panose="02040503050406030204" pitchFamily="18" charset="0"/>
            </a:endParaRPr>
          </a:p>
          <a:p>
            <a:r>
              <a:rPr lang="it-IT" sz="2000" dirty="0" smtClean="0">
                <a:ea typeface="Cambria" panose="02040503050406030204" pitchFamily="18" charset="0"/>
              </a:rPr>
              <a:t>Altra metodica utilizzata per ottenere campioni istologici è la </a:t>
            </a:r>
            <a:r>
              <a:rPr lang="it-IT" sz="2000" b="1" dirty="0" smtClean="0">
                <a:ea typeface="Cambria" panose="02040503050406030204" pitchFamily="18" charset="0"/>
              </a:rPr>
              <a:t>biopsia transcutanea </a:t>
            </a:r>
            <a:r>
              <a:rPr lang="it-IT" sz="2000" dirty="0" smtClean="0">
                <a:ea typeface="Cambria" panose="02040503050406030204" pitchFamily="18" charset="0"/>
              </a:rPr>
              <a:t>con ago tranciante, spesso impiegata su lesioni metastatiche epatiche.</a:t>
            </a:r>
            <a:endParaRPr lang="it-IT" sz="2000" dirty="0">
              <a:ea typeface="Cambria" panose="020405030504060302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65" y="5182457"/>
            <a:ext cx="6782369" cy="1527048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2615184" y="5945981"/>
            <a:ext cx="36301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615184" y="6135624"/>
            <a:ext cx="36301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2615184" y="6293774"/>
            <a:ext cx="27706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541264" y="4895517"/>
            <a:ext cx="34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Linee Guida AIOM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927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510643" y="629306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E1C25D-1D4B-104D-93E2-20DC2175A4B3}" type="slidenum">
              <a:rPr lang="it-IT" sz="10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23</a:t>
            </a:fld>
            <a:endParaRPr lang="it-IT" sz="10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9575" y="733425"/>
            <a:ext cx="836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FOCUS ON GIST</a:t>
            </a:r>
            <a:endParaRPr lang="it-IT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1780" y="1261489"/>
            <a:ext cx="1887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u="sng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TERAPIA</a:t>
            </a:r>
            <a:endParaRPr lang="it-IT" sz="3200" b="1" u="sng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77240" y="1953363"/>
            <a:ext cx="8684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Tumori localizzati, resecabili e a basso rischio di recidiva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059936" y="2418475"/>
            <a:ext cx="420624" cy="1017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77239" y="3475745"/>
            <a:ext cx="766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SOLO INTERVENTO CHIRURGICO: RESEZIONE COMPLETA DELLA LESIONE CON MARGINI LIBERI (R0)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1677" y="4183631"/>
            <a:ext cx="785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a typeface="Cambria" panose="02040503050406030204" pitchFamily="18" charset="0"/>
              </a:rPr>
              <a:t>Se il tumore è ad </a:t>
            </a:r>
            <a:r>
              <a:rPr lang="it-IT" sz="2000" b="1" dirty="0" smtClean="0">
                <a:ea typeface="Cambria" panose="02040503050406030204" pitchFamily="18" charset="0"/>
              </a:rPr>
              <a:t>alto rischio di recidiva </a:t>
            </a:r>
            <a:r>
              <a:rPr lang="it-IT" sz="2000" dirty="0" smtClean="0">
                <a:ea typeface="Cambria" panose="02040503050406030204" pitchFamily="18" charset="0"/>
              </a:rPr>
              <a:t>(tumore di dimensioni ≥ 10cm o rottura della capsula </a:t>
            </a:r>
            <a:r>
              <a:rPr lang="it-IT" sz="2000" dirty="0" err="1" smtClean="0">
                <a:ea typeface="Cambria" panose="02040503050406030204" pitchFamily="18" charset="0"/>
              </a:rPr>
              <a:t>peritumorale</a:t>
            </a:r>
            <a:r>
              <a:rPr lang="it-IT" sz="2000" dirty="0" smtClean="0">
                <a:ea typeface="Cambria" panose="02040503050406030204" pitchFamily="18" charset="0"/>
              </a:rPr>
              <a:t> o indice mitotico &gt; 10/50 HPF o di dimensioni &gt;5 cm ed indice mitotico &gt;5/50 HPF) allora è indicata </a:t>
            </a:r>
            <a:r>
              <a:rPr lang="it-IT" sz="2000" b="1" dirty="0" smtClean="0">
                <a:ea typeface="Cambria" panose="02040503050406030204" pitchFamily="18" charset="0"/>
              </a:rPr>
              <a:t>terapia</a:t>
            </a:r>
            <a:r>
              <a:rPr lang="it-IT" sz="2000" dirty="0" smtClean="0">
                <a:ea typeface="Cambria" panose="02040503050406030204" pitchFamily="18" charset="0"/>
              </a:rPr>
              <a:t> </a:t>
            </a:r>
            <a:r>
              <a:rPr lang="it-IT" sz="2000" b="1" dirty="0" smtClean="0">
                <a:ea typeface="Cambria" panose="02040503050406030204" pitchFamily="18" charset="0"/>
              </a:rPr>
              <a:t>adiuvante</a:t>
            </a:r>
            <a:r>
              <a:rPr lang="it-IT" sz="2000" dirty="0" smtClean="0">
                <a:ea typeface="Cambria" panose="02040503050406030204" pitchFamily="18" charset="0"/>
              </a:rPr>
              <a:t> con </a:t>
            </a:r>
            <a:r>
              <a:rPr lang="it-IT" sz="2000" dirty="0" err="1" smtClean="0">
                <a:ea typeface="Cambria" panose="02040503050406030204" pitchFamily="18" charset="0"/>
              </a:rPr>
              <a:t>Imatinib</a:t>
            </a:r>
            <a:r>
              <a:rPr lang="it-IT" sz="2000" dirty="0" smtClean="0">
                <a:ea typeface="Cambria" panose="02040503050406030204" pitchFamily="18" charset="0"/>
              </a:rPr>
              <a:t> 400 mg/die per tre anni.</a:t>
            </a:r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438879"/>
            <a:ext cx="5420450" cy="135511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611677" y="4183631"/>
            <a:ext cx="7736795" cy="26743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180132" y="3885137"/>
            <a:ext cx="245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Linee Guida AIOM 2020 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40025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592939" y="6254496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55F233-4EEE-D94E-B733-A13C843A1DB1}" type="slidenum">
              <a:rPr lang="it-IT" sz="11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24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725382"/>
            <a:ext cx="8364437" cy="96325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" y="1438619"/>
            <a:ext cx="2182557" cy="8535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53" y="3499150"/>
            <a:ext cx="8040222" cy="21053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2666816"/>
            <a:ext cx="788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TUMORE LOCALMENTE AVANZATO O NON RESECABILE</a:t>
            </a:r>
            <a:endParaRPr lang="it-IT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402066" y="2782628"/>
            <a:ext cx="1353312" cy="106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04347" y="2476798"/>
            <a:ext cx="248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Terapia </a:t>
            </a:r>
            <a:r>
              <a:rPr lang="it-IT" sz="2000" dirty="0" err="1" smtClean="0"/>
              <a:t>neoadiuvante</a:t>
            </a:r>
            <a:r>
              <a:rPr lang="it-IT" sz="2000" dirty="0" smtClean="0"/>
              <a:t> con </a:t>
            </a:r>
            <a:r>
              <a:rPr lang="it-IT" sz="2000" dirty="0" err="1" smtClean="0"/>
              <a:t>Imatinib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92608" y="608821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Linee Guida AIOM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32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592939" y="6254496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55F233-4EEE-D94E-B733-A13C843A1DB1}" type="slidenum">
              <a:rPr lang="it-IT" sz="11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25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" y="307873"/>
            <a:ext cx="8364437" cy="96325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635" y="870945"/>
            <a:ext cx="2182557" cy="8535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76100" y="2107475"/>
            <a:ext cx="78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TUMORE METASTATIZZATO</a:t>
            </a:r>
            <a:endParaRPr lang="it-IT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12135" y="585863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Linee Guida AIOM 2020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3076706" y="2115330"/>
            <a:ext cx="1133856" cy="3536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30723" y="1039965"/>
            <a:ext cx="5020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La terapia medica a base di </a:t>
            </a:r>
            <a:r>
              <a:rPr lang="it-IT" sz="1600" dirty="0" err="1" smtClean="0"/>
              <a:t>Imatinib</a:t>
            </a:r>
            <a:r>
              <a:rPr lang="it-IT" sz="1600" dirty="0" smtClean="0"/>
              <a:t> è la prima scelta terapeutica negli stadi avanzati. La dose iniziale indicata è di 400 mg/die. Per i tumori con mutazione dell’esone 9 di KIT, è indicato un dosaggio di 800 mg/die. I GIST con mutazione PDGFR-</a:t>
            </a:r>
            <a:r>
              <a:rPr lang="el-GR" sz="1600" dirty="0" smtClean="0"/>
              <a:t>α</a:t>
            </a:r>
            <a:r>
              <a:rPr lang="it-IT" sz="1600" dirty="0" smtClean="0"/>
              <a:t> esone 18 (D842V) e i GIST wild </a:t>
            </a:r>
            <a:r>
              <a:rPr lang="it-IT" sz="1600" dirty="0" err="1" smtClean="0"/>
              <a:t>type</a:t>
            </a:r>
            <a:r>
              <a:rPr lang="it-IT" sz="1600" dirty="0" smtClean="0"/>
              <a:t> per mutazione su KIT non rispondono a terapia con </a:t>
            </a:r>
            <a:r>
              <a:rPr lang="it-IT" sz="1600" dirty="0" err="1" smtClean="0"/>
              <a:t>Imatinib</a:t>
            </a:r>
            <a:r>
              <a:rPr lang="it-IT" sz="1600" dirty="0" smtClean="0"/>
              <a:t>.</a:t>
            </a:r>
          </a:p>
          <a:p>
            <a:r>
              <a:rPr lang="it-IT" sz="1600" dirty="0" smtClean="0"/>
              <a:t>La terapia va proseguita indefinitamente fino a progressione della malattia o a tossicità del farmaco.</a:t>
            </a:r>
            <a:endParaRPr lang="it-IT" sz="16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428" y="3383477"/>
            <a:ext cx="7360125" cy="74923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0" y="4045652"/>
            <a:ext cx="7284025" cy="27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916936" y="484191"/>
            <a:ext cx="816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CONCLUSIONI</a:t>
            </a:r>
            <a:endParaRPr lang="it-IT" sz="3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9446" y="1068966"/>
            <a:ext cx="8183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GIST rappresentano il 90 % delle lesioni mesenchimali gastriche. Pertanto è ragionevole sospettare in prima istanza tali neoplasie in caso di lesione </a:t>
            </a:r>
            <a:r>
              <a:rPr lang="it-IT" dirty="0" err="1" smtClean="0"/>
              <a:t>sottomucosale</a:t>
            </a:r>
            <a:r>
              <a:rPr lang="it-IT" dirty="0" smtClean="0"/>
              <a:t> dello stomaco.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Nonostante i GIST di dimensioni &lt; 2cm siano nella maggior parte dei casi asintomatici, alcuni studi hanno evidenziato come GIST di piccole dimensioni possano causare sintomi dispeptici. Quindi bisognerebbe considerare anche i GIST, nel sospetto di dispepsia su base organica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Seppur raramente, i GIST possono associarsi a sindromi paraneoplastiche con ipoglicemia ed iperglicemia, che possono richiedere interventi terapeutici urgenti.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</a:t>
            </a:r>
            <a:r>
              <a:rPr lang="it-IT" dirty="0" err="1" smtClean="0"/>
              <a:t>ecoendoscopia</a:t>
            </a:r>
            <a:r>
              <a:rPr lang="it-IT" dirty="0" smtClean="0"/>
              <a:t> con FNA ed associato esame citologico risulta una metodica diagnostica accurata; tuttavia può essere necessario ai fini diagnostici associarvi la biopsia percutanea con ago tranciante.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Negli stadi avanzati la terapia con </a:t>
            </a:r>
            <a:r>
              <a:rPr lang="it-IT" dirty="0" err="1" smtClean="0"/>
              <a:t>Imatinib</a:t>
            </a:r>
            <a:r>
              <a:rPr lang="it-IT" dirty="0" smtClean="0"/>
              <a:t> può essere protratta per tempi indefiniti; viste le tossicità cardiovascolari degli inibitori delle </a:t>
            </a:r>
            <a:r>
              <a:rPr lang="it-IT" dirty="0" err="1" smtClean="0"/>
              <a:t>tirosin-chinasi</a:t>
            </a:r>
            <a:r>
              <a:rPr lang="it-IT" dirty="0" smtClean="0"/>
              <a:t>, risulta fondamentale un attento monitoraggio e follow-up dei pazienti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429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866474" y="535924"/>
            <a:ext cx="308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CONCLUSIONI</a:t>
            </a:r>
            <a:endParaRPr lang="it-IT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26464" y="1823192"/>
            <a:ext cx="6556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Tale caso clinico risulta curioso, in quanto in una paziente con pregressa storia di adenocarcinoma del colon-retto si è posta diagnosi di GIST, una neoplasia rara.</a:t>
            </a:r>
          </a:p>
          <a:p>
            <a:r>
              <a:rPr lang="it-IT" sz="2400" dirty="0" smtClean="0"/>
              <a:t>Come registrato in letteratura, così anche nella nostra paziente GIST di piccole-medie dimensioni (3-4 cm) possono presentarsi con dispepsia che in casi sospetti può essere la spia di problemi più severi, «la punta dell’iceberg». 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73" y="16300"/>
            <a:ext cx="2859827" cy="1907857"/>
          </a:xfrm>
          <a:prstGeom prst="rect">
            <a:avLst/>
          </a:prstGeom>
        </p:spPr>
      </p:pic>
      <p:pic>
        <p:nvPicPr>
          <p:cNvPr id="1026" name="Picture 2" descr="Dislessia iceberg – Dr. Fera Benede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5550"/>
            <a:ext cx="2596896" cy="17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5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382379"/>
            <a:ext cx="7886700" cy="51957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6076604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BA98E3E7-E1A5-4F42-953F-E2915433E1A4}" type="slidenum">
              <a:rPr lang="it-IT" sz="10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</a:t>
            </a:fld>
            <a:endParaRPr lang="it-IT" sz="10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BAECA92B-D6A0-4F5C-99AD-5844B3365929}"/>
              </a:ext>
            </a:extLst>
          </p:cNvPr>
          <p:cNvSpPr txBox="1">
            <a:spLocks/>
          </p:cNvSpPr>
          <p:nvPr/>
        </p:nvSpPr>
        <p:spPr>
          <a:xfrm>
            <a:off x="0" y="100815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u="sng" dirty="0">
                <a:solidFill>
                  <a:schemeClr val="tx1"/>
                </a:solidFill>
                <a:latin typeface="Cambria"/>
              </a:rPr>
              <a:t>ANAMNESI PATOLOGICA PROSSIMA</a:t>
            </a:r>
            <a:endParaRPr lang="en-US" sz="2400" b="1" u="sng" dirty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584" y="1901953"/>
            <a:ext cx="8842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storia clinica della paziente inizia ad Agosto di quest’anno con la comparsa di </a:t>
            </a:r>
            <a:r>
              <a:rPr lang="it-IT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epigastralgia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pirosi gastro-esofagea con irradiazione a clavicole e dorso, associata a digestione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rallentata, eruttazioni e conati.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paziente riferisce anche dolore addominale localizzato ai quadranti addominali inferiori associato ad alvo alterno, prevalentemente stitico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 </a:t>
            </a:r>
            <a:r>
              <a:rPr lang="it-IT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rettorragia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ematochezie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melena.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sintomatologia ha da sempre afflitto la paziente, tuttavia da agosto </a:t>
            </a:r>
            <a:r>
              <a:rPr lang="it-IT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questa risulta peggiorata e limitante la qualità della vita. Per tale motivo la paziente si reca presso specialista gastroenterologo che pone indicazione al ricovero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u="sng" dirty="0">
                <a:latin typeface="Cambria"/>
              </a:rPr>
              <a:t>ESAME OBIETTIVO</a:t>
            </a:r>
            <a:br>
              <a:rPr lang="en-US" sz="3600" b="1" u="sng" dirty="0">
                <a:latin typeface="Cambria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Cute di colorito pallido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Obiettività cardiaca e polmonare negativa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Esame obiettivo addominale: addome globoso per adipe, trattabile, dolorabile alla palpazione superficiale e profonda ai quadranti addominali inferiori; Bloomberg negativo. Alla percussione suono timpanico, assenza di liquido libero in addome. All’auscultazione peristalsi presente e valida.</a:t>
            </a:r>
          </a:p>
          <a:p>
            <a:r>
              <a:rPr lang="it-IT" dirty="0" smtClean="0"/>
              <a:t>Fegato: Margine superiore al IV spazio sulla linea </a:t>
            </a:r>
            <a:r>
              <a:rPr lang="it-IT" dirty="0" err="1" smtClean="0"/>
              <a:t>emiclaveare</a:t>
            </a:r>
            <a:r>
              <a:rPr lang="it-IT" dirty="0" smtClean="0"/>
              <a:t>, margine inferiore debordante di tre dita dall’arcata costale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BMI: 32,05            PA: 160/90 </a:t>
            </a:r>
            <a:r>
              <a:rPr lang="it-IT" dirty="0" err="1" smtClean="0"/>
              <a:t>mmHg</a:t>
            </a:r>
            <a:r>
              <a:rPr lang="it-IT" dirty="0" smtClean="0"/>
              <a:t>           Sp02: 98% in 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8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11480" y="886968"/>
            <a:ext cx="852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ORIENTAMENTO CLINICO ED ESAMI RICHIESTI: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8640" y="3765328"/>
            <a:ext cx="7470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 programmano: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Esami ematochimici di routine, Markers tumorali (CEA, CA 19-9 e CA 15-3)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Ecografia addome completo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Esofagogastroduodenoscopia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Colonscopia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6888" y="2100183"/>
            <a:ext cx="583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quadro clinico ci orienta verso forme di </a:t>
            </a:r>
            <a:r>
              <a:rPr lang="it-IT" sz="2000" u="sng" dirty="0" smtClean="0"/>
              <a:t>Dispepsia</a:t>
            </a:r>
            <a:r>
              <a:rPr lang="it-IT" sz="2000" dirty="0" smtClean="0"/>
              <a:t> e Stipsi su base </a:t>
            </a:r>
            <a:r>
              <a:rPr lang="it-IT" sz="2000" dirty="0" smtClean="0"/>
              <a:t>organiche.</a:t>
            </a:r>
            <a:endParaRPr lang="it-IT" sz="2000" dirty="0"/>
          </a:p>
        </p:txBody>
      </p:sp>
      <p:sp>
        <p:nvSpPr>
          <p:cNvPr id="4" name="Parentesi graffa aperta 3"/>
          <p:cNvSpPr/>
          <p:nvPr/>
        </p:nvSpPr>
        <p:spPr>
          <a:xfrm>
            <a:off x="6080760" y="1625632"/>
            <a:ext cx="326898" cy="14101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44209" y="1600075"/>
            <a:ext cx="306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Pregressa neoplasia del colon-retto.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Peggioramento e modifica della sintomatologia.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Età &gt;50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78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556702" y="6519333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31A245-79C0-494B-926E-2F5BF39E49F0}" type="slidenum">
              <a:rPr lang="it-IT" sz="10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5</a:t>
            </a:fld>
            <a:endParaRPr lang="it-IT" sz="10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EC8B67F4-1E8E-412F-BBBE-62B94B0D51C4}"/>
              </a:ext>
            </a:extLst>
          </p:cNvPr>
          <p:cNvSpPr txBox="1">
            <a:spLocks/>
          </p:cNvSpPr>
          <p:nvPr/>
        </p:nvSpPr>
        <p:spPr>
          <a:xfrm>
            <a:off x="-2205372" y="71750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1" i="0" u="sng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63191" y="775212"/>
            <a:ext cx="873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ESAMI EMATOCHIMICI ALL’INGRESSO</a:t>
            </a:r>
            <a:endParaRPr lang="it-IT" sz="28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02250"/>
              </p:ext>
            </p:extLst>
          </p:nvPr>
        </p:nvGraphicFramePr>
        <p:xfrm>
          <a:off x="3220300" y="1432873"/>
          <a:ext cx="5847762" cy="5234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3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96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20/09/21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GGT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627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ALP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231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45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ALT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59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LDH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540 U/L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PCR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2,53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Na+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138 </a:t>
                      </a:r>
                      <a:r>
                        <a:rPr lang="it-IT" dirty="0" err="1" smtClean="0"/>
                        <a:t>mEq</a:t>
                      </a:r>
                      <a:r>
                        <a:rPr lang="it-IT" dirty="0" smtClean="0"/>
                        <a:t>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K+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4,3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mEq</a:t>
                      </a:r>
                      <a:r>
                        <a:rPr lang="it-IT" baseline="0" dirty="0" smtClean="0"/>
                        <a:t>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mEq</a:t>
                      </a:r>
                      <a:r>
                        <a:rPr lang="it-IT" baseline="0" dirty="0" smtClean="0"/>
                        <a:t>/L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Ca++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9,3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Bilirubina</a:t>
                      </a:r>
                      <a:r>
                        <a:rPr lang="it-IT" baseline="0" dirty="0" smtClean="0"/>
                        <a:t> 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1,16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Bilirubina diretta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0,54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Bilirubina indiretta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0,62 mg/dl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896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Emocromo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Nella norma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52400" y="2294467"/>
            <a:ext cx="286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Markers oncologici (CEA,CA 19-9 e CA 15-3): negativi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627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392981" y="6201294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94E34403-B660-2B41-A4BF-CA203DD7D8F0}" type="slidenum">
              <a:rPr lang="it-IT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6</a:t>
            </a:fld>
            <a:endParaRPr lang="it-IT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0144F844-14D4-439A-9B49-C546D37F2667}"/>
              </a:ext>
            </a:extLst>
          </p:cNvPr>
          <p:cNvSpPr txBox="1">
            <a:spLocks/>
          </p:cNvSpPr>
          <p:nvPr/>
        </p:nvSpPr>
        <p:spPr>
          <a:xfrm>
            <a:off x="555702" y="712010"/>
            <a:ext cx="80234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sng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DIAGNOSTICA STRUMENTALE</a:t>
            </a:r>
            <a:endParaRPr kumimoji="0" lang="en-US" sz="4600" b="1" i="0" u="sng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192" y="1855010"/>
            <a:ext cx="757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ECOGRAFIA ADDOME COMPLETO (23/09/21)</a:t>
            </a:r>
            <a:endParaRPr lang="it-IT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3192" y="2468880"/>
            <a:ext cx="83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«[…] </a:t>
            </a:r>
            <a:r>
              <a:rPr lang="it-IT" dirty="0" err="1" smtClean="0"/>
              <a:t>Ecotessitura</a:t>
            </a:r>
            <a:r>
              <a:rPr lang="it-IT" dirty="0" smtClean="0"/>
              <a:t> epatica caratterizzata da echi di livello medio-alto omogeneamente distribuiti (</a:t>
            </a:r>
            <a:r>
              <a:rPr lang="it-IT" dirty="0" err="1" smtClean="0"/>
              <a:t>bright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). Presenza di multiple lesioni nodulari </a:t>
            </a:r>
            <a:r>
              <a:rPr lang="it-IT" dirty="0" err="1" smtClean="0"/>
              <a:t>bilobari</a:t>
            </a:r>
            <a:r>
              <a:rPr lang="it-IT" dirty="0" smtClean="0"/>
              <a:t> a bersaglio (dia </a:t>
            </a:r>
            <a:r>
              <a:rPr lang="it-IT" dirty="0" err="1" smtClean="0"/>
              <a:t>max</a:t>
            </a:r>
            <a:r>
              <a:rPr lang="it-IT" dirty="0" smtClean="0"/>
              <a:t> 7 cm) con compressione sulla colecisti e sui rami portali intraepatici che appaiono pervi.»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5635" y="4041648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Si esegue contestualmente CEUS</a:t>
            </a:r>
            <a:r>
              <a:rPr lang="it-IT" dirty="0" smtClean="0"/>
              <a:t>: </a:t>
            </a:r>
          </a:p>
          <a:p>
            <a:r>
              <a:rPr lang="it-IT" dirty="0" smtClean="0"/>
              <a:t>«Le lesioni mostrano un </a:t>
            </a:r>
            <a:r>
              <a:rPr lang="it-IT" dirty="0" err="1" smtClean="0"/>
              <a:t>rim</a:t>
            </a:r>
            <a:r>
              <a:rPr lang="it-IT" dirty="0" smtClean="0"/>
              <a:t> di </a:t>
            </a:r>
            <a:r>
              <a:rPr lang="it-IT" dirty="0" err="1" smtClean="0"/>
              <a:t>enhancement</a:t>
            </a:r>
            <a:r>
              <a:rPr lang="it-IT" dirty="0" smtClean="0"/>
              <a:t> periferico con rapido </a:t>
            </a:r>
            <a:r>
              <a:rPr lang="it-IT" dirty="0" err="1" smtClean="0"/>
              <a:t>ipoenhancement</a:t>
            </a:r>
            <a:r>
              <a:rPr lang="it-IT" dirty="0" smtClean="0"/>
              <a:t> in fase portale con comportamento vascolare suggestivo per la diagnosi di lesioni ripetitive» </a:t>
            </a:r>
            <a:r>
              <a:rPr lang="it-IT" b="1" u="sng" dirty="0" smtClean="0"/>
              <a:t> </a:t>
            </a:r>
          </a:p>
          <a:p>
            <a:endParaRPr lang="it-IT" b="1" u="sng" dirty="0"/>
          </a:p>
          <a:p>
            <a:endParaRPr lang="it-IT" b="1" u="sng" dirty="0" smtClean="0"/>
          </a:p>
          <a:p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09986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SOSPETTO CLINICO</a:t>
            </a:r>
            <a:endParaRPr lang="it-IT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08760"/>
            <a:ext cx="4261104" cy="2688336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7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92074" y="4296190"/>
            <a:ext cx="318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METASTASI DA RECIDIVA DI ADENOCARCINOMA DEL COLON-RETTO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80176" y="4296190"/>
            <a:ext cx="28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METASTASI DA NEOPLASIA DI NUOVA INSORGENZA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8912" y="5422392"/>
            <a:ext cx="81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PROGRAMMANO TC TOTAL BODY, ESOFAGOGASTRODUODENOSCOPIA E COLONSCOPIA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82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531352" y="6214533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E53A7D2-0412-BB4C-9EFE-6D6CA038932C}" type="slidenum">
              <a:rPr lang="it-IT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8</a:t>
            </a:fld>
            <a:endParaRPr lang="it-IT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3306D092-A11F-408F-80C6-06423998A8BA}"/>
              </a:ext>
            </a:extLst>
          </p:cNvPr>
          <p:cNvSpPr txBox="1">
            <a:spLocks/>
          </p:cNvSpPr>
          <p:nvPr/>
        </p:nvSpPr>
        <p:spPr>
          <a:xfrm>
            <a:off x="762000" y="1025236"/>
            <a:ext cx="7897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sng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DIAGNOSTICA STRUMENTALE</a:t>
            </a:r>
            <a:endParaRPr kumimoji="0" lang="en-US" sz="4600" b="1" i="0" u="sng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2168236"/>
            <a:ext cx="7769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TC Total-Body (28/09/21):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Encefalo e Torace: Negativi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Addome: «A livello del corpo gastrico, lungo la piccola curvatura, evidenzia di ispessimento parietale a densitometria disomogenea e discreto </a:t>
            </a:r>
            <a:r>
              <a:rPr lang="it-IT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enhancement</a:t>
            </a:r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post-</a:t>
            </a:r>
            <a:r>
              <a:rPr lang="it-IT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contrastografico</a:t>
            </a:r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dimensioni di 36x24 mm. Tale formazione, di verosimile natura eteroplastica, necessita di integrazione con esame endoscopico. Fegato di dimensioni aumentate, a densitometria sovvertita per la presenza in entrambi i lobi di multiple e diffuse formazioni nodulari a densitometria mista per componente necrotico-colliquativa, in parte confluenti, da riferire a </a:t>
            </a:r>
            <a:r>
              <a:rPr lang="it-IT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secondarismi</a:t>
            </a:r>
            <a:r>
              <a:rPr lang="it-IT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(la maggiore al V s di 61x58 mm). La piccola ala presenta focale area di contatto con il piano muscolare della parete addominale anteriore senza definito piano di clivaggio. Lieve ectasia delle vie biliari intraepatiche. […]»</a:t>
            </a:r>
            <a:endParaRPr lang="it-IT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65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_ Seminario Dirigenti 2016" id="{5ACF2AD0-9D08-E14B-942F-B79B0F69619E}" vid="{4B5AFD1A-43A8-0B43-88B5-30102379EE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_ Seminario Dirigenti 2016</Template>
  <TotalTime>1722</TotalTime>
  <Words>2631</Words>
  <Application>Microsoft Office PowerPoint</Application>
  <PresentationFormat>Presentazione su schermo (4:3)</PresentationFormat>
  <Paragraphs>274</Paragraphs>
  <Slides>28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Helvetica</vt:lpstr>
      <vt:lpstr>Times New Roman</vt:lpstr>
      <vt:lpstr>Tema di Office</vt:lpstr>
      <vt:lpstr>Presentazione standard di PowerPoint</vt:lpstr>
      <vt:lpstr>Presentazione standard di PowerPoint</vt:lpstr>
      <vt:lpstr> </vt:lpstr>
      <vt:lpstr>ESAME OBIETTIVO </vt:lpstr>
      <vt:lpstr>Presentazione standard di PowerPoint</vt:lpstr>
      <vt:lpstr>Presentazione standard di PowerPoint</vt:lpstr>
      <vt:lpstr>Presentazione standard di PowerPoint</vt:lpstr>
      <vt:lpstr>SOSPETTO CLINICO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BIOPSIA EPATICA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HP</cp:lastModifiedBy>
  <cp:revision>116</cp:revision>
  <cp:lastPrinted>2016-12-02T11:41:50Z</cp:lastPrinted>
  <dcterms:created xsi:type="dcterms:W3CDTF">2016-12-13T10:19:20Z</dcterms:created>
  <dcterms:modified xsi:type="dcterms:W3CDTF">2022-01-25T21:02:44Z</dcterms:modified>
</cp:coreProperties>
</file>