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58" r:id="rId4"/>
    <p:sldId id="279" r:id="rId5"/>
    <p:sldId id="261" r:id="rId6"/>
    <p:sldId id="259" r:id="rId7"/>
    <p:sldId id="262" r:id="rId8"/>
    <p:sldId id="285" r:id="rId9"/>
    <p:sldId id="260" r:id="rId10"/>
    <p:sldId id="264" r:id="rId11"/>
    <p:sldId id="263" r:id="rId12"/>
    <p:sldId id="265" r:id="rId13"/>
    <p:sldId id="281" r:id="rId14"/>
    <p:sldId id="266" r:id="rId15"/>
    <p:sldId id="282" r:id="rId16"/>
    <p:sldId id="280" r:id="rId17"/>
    <p:sldId id="268" r:id="rId18"/>
    <p:sldId id="269" r:id="rId19"/>
    <p:sldId id="267" r:id="rId20"/>
    <p:sldId id="271" r:id="rId21"/>
    <p:sldId id="272" r:id="rId22"/>
    <p:sldId id="273" r:id="rId23"/>
    <p:sldId id="274" r:id="rId24"/>
    <p:sldId id="275" r:id="rId25"/>
    <p:sldId id="276" r:id="rId26"/>
    <p:sldId id="277" r:id="rId27"/>
    <p:sldId id="278"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3808" autoAdjust="0"/>
  </p:normalViewPr>
  <p:slideViewPr>
    <p:cSldViewPr>
      <p:cViewPr>
        <p:scale>
          <a:sx n="60" d="100"/>
          <a:sy n="60" d="100"/>
        </p:scale>
        <p:origin x="-1656" y="-108"/>
      </p:cViewPr>
      <p:guideLst>
        <p:guide orient="horz" pos="2160"/>
        <p:guide pos="2880"/>
      </p:guideLst>
    </p:cSldViewPr>
  </p:slideViewPr>
  <p:outlineViewPr>
    <p:cViewPr>
      <p:scale>
        <a:sx n="33" d="100"/>
        <a:sy n="33" d="100"/>
      </p:scale>
      <p:origin x="0" y="9498"/>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ADBAD8-62ED-4AD2-97AD-C0BE18E918E1}" type="datetimeFigureOut">
              <a:rPr lang="en-GB" smtClean="0"/>
              <a:t>02/12/2018</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2E490-939A-4197-A133-FC962E050EFF}" type="slidenum">
              <a:rPr lang="en-GB" smtClean="0"/>
              <a:t>‹N›</a:t>
            </a:fld>
            <a:endParaRPr lang="en-GB"/>
          </a:p>
        </p:txBody>
      </p:sp>
    </p:spTree>
    <p:extLst>
      <p:ext uri="{BB962C8B-B14F-4D97-AF65-F5344CB8AC3E}">
        <p14:creationId xmlns:p14="http://schemas.microsoft.com/office/powerpoint/2010/main" val="196825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t.wikipedia.org/wiki/Tasso_di_rischio"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5545136/#B1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ncbi.nlm.nih.gov/pmc/articles/PMC5545136/#B15" TargetMode="External"/><Relationship Id="rId4" Type="http://schemas.openxmlformats.org/officeDocument/2006/relationships/hyperlink" Target="https://www.ncbi.nlm.nih.gov/pmc/articles/PMC5545136/#B18"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uturemedicine.com/doi/full/10.2217/hep-2017-0020#B6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uturemedicine.com/doi/full/10.2217/hep-2017-0020#B6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Buongiorno aa tutti</a:t>
            </a:r>
            <a:r>
              <a:rPr lang="it-IT" baseline="0" dirty="0" smtClean="0"/>
              <a:t> l’articolo che presenterò oggi riguarda l’utilizzo del </a:t>
            </a:r>
            <a:r>
              <a:rPr lang="it-IT" baseline="0" dirty="0" err="1" smtClean="0"/>
              <a:t>cabozantini</a:t>
            </a:r>
            <a:r>
              <a:rPr lang="it-IT" baseline="0" dirty="0" smtClean="0"/>
              <a:t> nei </a:t>
            </a:r>
            <a:r>
              <a:rPr lang="it-IT" baseline="0" dirty="0" err="1" smtClean="0"/>
              <a:t>paz</a:t>
            </a:r>
            <a:r>
              <a:rPr lang="it-IT" baseline="0" dirty="0" smtClean="0"/>
              <a:t> affetti di HCCC in stadio avanzato che hanno mostrato progressione di malattia nel corso di terapie di I linea</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a:t>
            </a:fld>
            <a:endParaRPr lang="en-GB"/>
          </a:p>
        </p:txBody>
      </p:sp>
    </p:spTree>
    <p:extLst>
      <p:ext uri="{BB962C8B-B14F-4D97-AF65-F5344CB8AC3E}">
        <p14:creationId xmlns:p14="http://schemas.microsoft.com/office/powerpoint/2010/main" val="58061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Sulla</a:t>
            </a:r>
            <a:r>
              <a:rPr lang="it-IT" baseline="0" dirty="0" smtClean="0"/>
              <a:t> base </a:t>
            </a:r>
            <a:r>
              <a:rPr lang="it-IT" baseline="0" dirty="0" err="1" smtClean="0"/>
              <a:t>dell</a:t>
            </a:r>
            <a:r>
              <a:rPr lang="it-IT" baseline="0" dirty="0" smtClean="0"/>
              <a:t> suddette premesse e dei risultati dei trial di fase II a partire dal settembre 2013 è stato condotto un studio randomizzato in doppio cieco al fine di valutare l’efficacia del </a:t>
            </a:r>
            <a:r>
              <a:rPr lang="it-IT" baseline="0" dirty="0" err="1" smtClean="0"/>
              <a:t>caboztinib</a:t>
            </a:r>
            <a:r>
              <a:rPr lang="it-IT" baseline="0" dirty="0" smtClean="0"/>
              <a:t> nel </a:t>
            </a:r>
            <a:r>
              <a:rPr lang="it-IT" baseline="0" dirty="0" err="1" smtClean="0"/>
              <a:t>trattametno</a:t>
            </a:r>
            <a:r>
              <a:rPr lang="it-IT" baseline="0" dirty="0" smtClean="0"/>
              <a:t> di pazienti con HCC avanzato già sottoposti a terapia di prima linea</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11</a:t>
            </a:fld>
            <a:endParaRPr lang="en-GB"/>
          </a:p>
        </p:txBody>
      </p:sp>
    </p:spTree>
    <p:extLst>
      <p:ext uri="{BB962C8B-B14F-4D97-AF65-F5344CB8AC3E}">
        <p14:creationId xmlns:p14="http://schemas.microsoft.com/office/powerpoint/2010/main" val="199371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Eligible patients had received previous treatment with </a:t>
            </a:r>
            <a:r>
              <a:rPr lang="en-GB" dirty="0" err="1" smtClean="0"/>
              <a:t>sorafenib</a:t>
            </a:r>
            <a:r>
              <a:rPr lang="en-GB" dirty="0" smtClean="0"/>
              <a:t>, had disease progression after at least one systemic treatment for hepatocellular carcinoma, and could have received up to two previous systemic regimens for advanced disease. </a:t>
            </a:r>
          </a:p>
          <a:p>
            <a:r>
              <a:rPr lang="en-GB" dirty="0" smtClean="0"/>
              <a:t>Patients had to have Child-Pugh class A liver function. </a:t>
            </a:r>
          </a:p>
          <a:p>
            <a:r>
              <a:rPr lang="en-GB" dirty="0" smtClean="0"/>
              <a:t>Randomization was stratified by etiologic factor (hepatitis B virus [HBV] with or without hepatitis C virus [HCV], HCV without HBV, or other); </a:t>
            </a:r>
          </a:p>
          <a:p>
            <a:r>
              <a:rPr lang="en-GB" dirty="0" smtClean="0"/>
              <a:t>geographic region (Asia or other); </a:t>
            </a:r>
          </a:p>
          <a:p>
            <a:r>
              <a:rPr lang="en-GB" dirty="0" smtClean="0"/>
              <a:t>and evidence of extrahepatic spread of disease, </a:t>
            </a:r>
          </a:p>
          <a:p>
            <a:r>
              <a:rPr lang="en-GB" dirty="0" smtClean="0"/>
              <a:t>macrovascular invasion, or both (yes or no)</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12</a:t>
            </a:fld>
            <a:endParaRPr lang="en-GB"/>
          </a:p>
        </p:txBody>
      </p:sp>
    </p:spTree>
    <p:extLst>
      <p:ext uri="{BB962C8B-B14F-4D97-AF65-F5344CB8AC3E}">
        <p14:creationId xmlns:p14="http://schemas.microsoft.com/office/powerpoint/2010/main" val="14064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Eligible patients had received previous treatment with </a:t>
            </a:r>
            <a:r>
              <a:rPr lang="en-GB" dirty="0" err="1" smtClean="0"/>
              <a:t>sorafenib</a:t>
            </a:r>
            <a:r>
              <a:rPr lang="en-GB" dirty="0" smtClean="0"/>
              <a:t>, had disease progression after at least one systemic treatment for hepatocellular carcinoma, and could have received up to two previous systemic regimens for advanced disease. </a:t>
            </a:r>
          </a:p>
          <a:p>
            <a:r>
              <a:rPr lang="en-GB" dirty="0" smtClean="0"/>
              <a:t>Patients had to have Child-Pugh class A liver function. </a:t>
            </a:r>
          </a:p>
          <a:p>
            <a:r>
              <a:rPr lang="en-GB" dirty="0" smtClean="0"/>
              <a:t>Randomization was stratified by etiologic factor (hepatitis B virus [HBV] with or without hepatitis C virus [HCV], HCV without HBV, or other); </a:t>
            </a:r>
          </a:p>
          <a:p>
            <a:r>
              <a:rPr lang="en-GB" dirty="0" smtClean="0"/>
              <a:t>geographic region (Asia or other); </a:t>
            </a:r>
          </a:p>
          <a:p>
            <a:r>
              <a:rPr lang="en-GB" dirty="0" smtClean="0"/>
              <a:t>and evidence of extrahepatic spread of disease, </a:t>
            </a:r>
          </a:p>
          <a:p>
            <a:r>
              <a:rPr lang="en-GB" dirty="0" smtClean="0"/>
              <a:t>macrovascular invasion, or both (yes or no)</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13</a:t>
            </a:fld>
            <a:endParaRPr lang="en-GB"/>
          </a:p>
        </p:txBody>
      </p:sp>
    </p:spTree>
    <p:extLst>
      <p:ext uri="{BB962C8B-B14F-4D97-AF65-F5344CB8AC3E}">
        <p14:creationId xmlns:p14="http://schemas.microsoft.com/office/powerpoint/2010/main" val="3944687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err="1" smtClean="0"/>
              <a:t>Fibrolamellar</a:t>
            </a:r>
            <a:r>
              <a:rPr lang="en-GB" sz="1200" dirty="0" smtClean="0"/>
              <a:t> carcinoma or mixed hepatocellular cholangiocarcinoma</a:t>
            </a:r>
          </a:p>
          <a:p>
            <a:r>
              <a:rPr lang="en-GB" sz="1200" dirty="0" smtClean="0"/>
              <a:t>Receipt of more than 2 prior systemic therapies for advanced HCC. Additional prior systemic therapies used as adjuvant or local therapy were allowed.</a:t>
            </a:r>
          </a:p>
          <a:p>
            <a:r>
              <a:rPr lang="en-GB" sz="1200" dirty="0" smtClean="0"/>
              <a:t>3. Any type of anticancer agent (including investigational) within 2 weeks before randomization</a:t>
            </a:r>
          </a:p>
          <a:p>
            <a:r>
              <a:rPr lang="en-GB" sz="1200" dirty="0" smtClean="0"/>
              <a:t>4. Radiation therapy within 4 weeks (2 weeks for radiation for bone metastases) or radionuclide treatment (</a:t>
            </a:r>
            <a:r>
              <a:rPr lang="en-GB" sz="1200" dirty="0" err="1" smtClean="0"/>
              <a:t>eg</a:t>
            </a:r>
            <a:r>
              <a:rPr lang="en-GB" sz="1200" dirty="0" smtClean="0"/>
              <a:t>, I-</a:t>
            </a:r>
          </a:p>
          <a:p>
            <a:r>
              <a:rPr lang="en-GB" sz="1200" dirty="0" smtClean="0"/>
              <a:t>131 or Y-90) within 6 weeks of randomization (subject was excluded if there were any clinically relevant</a:t>
            </a:r>
          </a:p>
          <a:p>
            <a:r>
              <a:rPr lang="en-GB" sz="1200" dirty="0" smtClean="0"/>
              <a:t>ongoing complications from prior radiation therapy)</a:t>
            </a:r>
          </a:p>
          <a:p>
            <a:r>
              <a:rPr lang="en-GB" sz="1200" dirty="0" smtClean="0"/>
              <a:t>5. Prior </a:t>
            </a:r>
            <a:r>
              <a:rPr lang="en-GB" sz="1200" dirty="0" err="1" smtClean="0"/>
              <a:t>cabozantinib</a:t>
            </a:r>
            <a:r>
              <a:rPr lang="en-GB" sz="1200" dirty="0" smtClean="0"/>
              <a:t> treatment</a:t>
            </a:r>
          </a:p>
        </p:txBody>
      </p:sp>
      <p:sp>
        <p:nvSpPr>
          <p:cNvPr id="4" name="Segnaposto numero diapositiva 3"/>
          <p:cNvSpPr>
            <a:spLocks noGrp="1"/>
          </p:cNvSpPr>
          <p:nvPr>
            <p:ph type="sldNum" sz="quarter" idx="10"/>
          </p:nvPr>
        </p:nvSpPr>
        <p:spPr/>
        <p:txBody>
          <a:bodyPr/>
          <a:lstStyle/>
          <a:p>
            <a:fld id="{9512E490-939A-4197-A133-FC962E050EFF}" type="slidenum">
              <a:rPr lang="en-GB" smtClean="0"/>
              <a:t>14</a:t>
            </a:fld>
            <a:endParaRPr lang="en-GB"/>
          </a:p>
        </p:txBody>
      </p:sp>
    </p:spTree>
    <p:extLst>
      <p:ext uri="{BB962C8B-B14F-4D97-AF65-F5344CB8AC3E}">
        <p14:creationId xmlns:p14="http://schemas.microsoft.com/office/powerpoint/2010/main" val="260868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dirty="0" smtClean="0"/>
              <a:t>6. Known brain metastases or cranial epidural disease unless adequately treated with radiotherapy and/or</a:t>
            </a:r>
          </a:p>
          <a:p>
            <a:r>
              <a:rPr lang="en-GB" sz="1200" dirty="0" smtClean="0"/>
              <a:t>surgery (including radiosurgery) and stable for at least 3 months before randomization. Eligible subjects must</a:t>
            </a:r>
          </a:p>
          <a:p>
            <a:r>
              <a:rPr lang="en-GB" sz="1200" dirty="0" smtClean="0"/>
              <a:t>have been without corticosteroid treatment at the time of randomization.</a:t>
            </a:r>
          </a:p>
          <a:p>
            <a:r>
              <a:rPr lang="en-GB" sz="1200" dirty="0" smtClean="0"/>
              <a:t>7. Concomitant anticoagulation, at therapeutic doses, with anticoagulants such as warfarin or warfarin-related</a:t>
            </a:r>
          </a:p>
          <a:p>
            <a:r>
              <a:rPr lang="en-GB" sz="1200" dirty="0" smtClean="0"/>
              <a:t>agents, low molecular weight heparin (LMWH), thrombin or coagulation factor X (</a:t>
            </a:r>
            <a:r>
              <a:rPr lang="en-GB" sz="1200" dirty="0" err="1" smtClean="0"/>
              <a:t>FXa</a:t>
            </a:r>
            <a:r>
              <a:rPr lang="en-GB" sz="1200" dirty="0" smtClean="0"/>
              <a:t>) inhibitors, or</a:t>
            </a:r>
          </a:p>
          <a:p>
            <a:r>
              <a:rPr lang="en-GB" sz="1200" dirty="0" smtClean="0"/>
              <a:t>antiplatelet agents (</a:t>
            </a:r>
            <a:r>
              <a:rPr lang="en-GB" sz="1200" dirty="0" err="1" smtClean="0"/>
              <a:t>eg</a:t>
            </a:r>
            <a:r>
              <a:rPr lang="en-GB" sz="1200" dirty="0" smtClean="0"/>
              <a:t>, </a:t>
            </a:r>
            <a:r>
              <a:rPr lang="en-GB" sz="1200" dirty="0" err="1" smtClean="0"/>
              <a:t>clopidogrel</a:t>
            </a:r>
            <a:r>
              <a:rPr lang="en-GB" sz="1200" dirty="0" smtClean="0"/>
              <a:t>). Low dose aspirin for </a:t>
            </a:r>
            <a:r>
              <a:rPr lang="en-GB" sz="1200" dirty="0" err="1" smtClean="0"/>
              <a:t>cardioprotection</a:t>
            </a:r>
            <a:r>
              <a:rPr lang="en-GB" sz="1200" dirty="0" smtClean="0"/>
              <a:t> (per local applicable guidelines),</a:t>
            </a:r>
          </a:p>
          <a:p>
            <a:r>
              <a:rPr lang="en-GB" sz="1200" dirty="0" smtClean="0"/>
              <a:t>low-dose warfarin (≤ 1 mg/day), and low-dose LMWH were permitted.</a:t>
            </a:r>
          </a:p>
          <a:p>
            <a:r>
              <a:rPr lang="en-GB" sz="1200" dirty="0" smtClean="0"/>
              <a:t>8. The subject had uncontrolled, significant </a:t>
            </a:r>
            <a:r>
              <a:rPr lang="en-GB" sz="1200" dirty="0" err="1" smtClean="0"/>
              <a:t>intercurrent</a:t>
            </a:r>
            <a:r>
              <a:rPr lang="en-GB" sz="1200" dirty="0" smtClean="0"/>
              <a:t> or recent illness including, but not limited to, the</a:t>
            </a:r>
          </a:p>
          <a:p>
            <a:r>
              <a:rPr lang="en-GB" sz="1200" dirty="0" smtClean="0"/>
              <a:t>following conditions:</a:t>
            </a:r>
          </a:p>
          <a:p>
            <a:r>
              <a:rPr lang="en-GB" sz="1200" dirty="0" smtClean="0"/>
              <a:t>a. Cardiovascular disorders including</a:t>
            </a:r>
          </a:p>
          <a:p>
            <a:r>
              <a:rPr lang="en-GB" sz="1200" dirty="0" err="1" smtClean="0"/>
              <a:t>i</a:t>
            </a:r>
            <a:r>
              <a:rPr lang="en-GB" sz="1200" dirty="0" smtClean="0"/>
              <a:t>. Symptomatic congestive heart failure, unstable angina pectoris, or serious cardiac arrhythmias</a:t>
            </a:r>
          </a:p>
          <a:p>
            <a:r>
              <a:rPr lang="en-GB" sz="1200" dirty="0" smtClean="0"/>
              <a:t>ii. Uncontrolled hypertension defined as sustained blood pressure (BP) &gt; 150 mm Hg systolic BP (SBP),</a:t>
            </a:r>
          </a:p>
          <a:p>
            <a:r>
              <a:rPr lang="en-GB" sz="1200" dirty="0" smtClean="0"/>
              <a:t>or &gt; 100 mm Hg diastolic BP (DBP) despite optimal antihypertensive treatment</a:t>
            </a:r>
          </a:p>
          <a:p>
            <a:r>
              <a:rPr lang="en-GB" sz="1200" dirty="0" smtClean="0"/>
              <a:t>iii. Stroke (including transient ischemic attack), myocardial infarction, or other ischemic event within</a:t>
            </a:r>
          </a:p>
          <a:p>
            <a:r>
              <a:rPr lang="en-GB" sz="1200" dirty="0" smtClean="0"/>
              <a:t>6 months before randomization</a:t>
            </a:r>
          </a:p>
          <a:p>
            <a:r>
              <a:rPr lang="en-GB" sz="1200" dirty="0" smtClean="0"/>
              <a:t>iv. Thromboembolic event within 3 months before randomization. Subjects with thromboses of</a:t>
            </a:r>
          </a:p>
          <a:p>
            <a:r>
              <a:rPr lang="en-GB" sz="1200" dirty="0" smtClean="0"/>
              <a:t>portal/hepatic vasculature attributed to underlying liver disease and/or liver </a:t>
            </a:r>
            <a:r>
              <a:rPr lang="en-GB" sz="1200" dirty="0" err="1" smtClean="0"/>
              <a:t>tumor</a:t>
            </a:r>
            <a:r>
              <a:rPr lang="en-GB" sz="1200" dirty="0" smtClean="0"/>
              <a:t> were eligible</a:t>
            </a:r>
          </a:p>
          <a:p>
            <a:r>
              <a:rPr lang="en-GB" sz="1200" dirty="0" smtClean="0"/>
              <a:t>b. Gastrointestinal (GI) disorders including those associated with a high risk of perforation or fistula</a:t>
            </a:r>
          </a:p>
          <a:p>
            <a:r>
              <a:rPr lang="en-GB" sz="1200" dirty="0" smtClean="0"/>
              <a:t>formation:</a:t>
            </a:r>
          </a:p>
          <a:p>
            <a:r>
              <a:rPr lang="en-GB" sz="1200" dirty="0" err="1" smtClean="0"/>
              <a:t>i</a:t>
            </a:r>
            <a:r>
              <a:rPr lang="en-GB" sz="1200" dirty="0" smtClean="0"/>
              <a:t>. </a:t>
            </a:r>
            <a:r>
              <a:rPr lang="en-GB" sz="1200" dirty="0" err="1" smtClean="0"/>
              <a:t>Tumors</a:t>
            </a:r>
            <a:r>
              <a:rPr lang="en-GB" sz="1200" dirty="0" smtClean="0"/>
              <a:t> invading the GI tract, active peptic ulcer disease, inflammatory bowel disease (</a:t>
            </a:r>
            <a:r>
              <a:rPr lang="en-GB" sz="1200" dirty="0" err="1" smtClean="0"/>
              <a:t>eg</a:t>
            </a:r>
            <a:r>
              <a:rPr lang="en-GB" sz="1200" dirty="0" smtClean="0"/>
              <a:t>, Crohn’s</a:t>
            </a:r>
          </a:p>
          <a:p>
            <a:r>
              <a:rPr lang="en-GB" sz="1200" dirty="0" smtClean="0"/>
              <a:t>disease), diverticulitis, cholecystitis, symptomatic cholangitis or appendicitis, acute pancreatitis or</a:t>
            </a:r>
          </a:p>
          <a:p>
            <a:r>
              <a:rPr lang="en-GB" sz="1200" dirty="0" smtClean="0"/>
              <a:t>acute obstruction of the pancreatic duct or common bile duct, or gastric outlet obstruction</a:t>
            </a:r>
          </a:p>
          <a:p>
            <a:r>
              <a:rPr lang="en-GB" sz="1200" b="0" i="0" u="none" strike="noStrike" kern="1200" baseline="0" dirty="0" smtClean="0">
                <a:solidFill>
                  <a:schemeClr val="tx1"/>
                </a:solidFill>
                <a:latin typeface="+mn-lt"/>
                <a:ea typeface="+mn-ea"/>
                <a:cs typeface="+mn-cs"/>
              </a:rPr>
              <a:t>Abdominal fistula, GI perforation, bowel obstruction, intra-abdominal abscess within 6 months before</a:t>
            </a:r>
          </a:p>
          <a:p>
            <a:r>
              <a:rPr lang="en-GB" sz="1200" b="0" i="0" u="none" strike="noStrike" kern="1200" baseline="0" dirty="0" smtClean="0">
                <a:solidFill>
                  <a:schemeClr val="tx1"/>
                </a:solidFill>
                <a:latin typeface="+mn-lt"/>
                <a:ea typeface="+mn-ea"/>
                <a:cs typeface="+mn-cs"/>
              </a:rPr>
              <a:t>randomization</a:t>
            </a:r>
          </a:p>
          <a:p>
            <a:r>
              <a:rPr lang="en-GB" sz="1200" b="0" i="0" u="none" strike="noStrike" kern="1200" baseline="0" dirty="0" smtClean="0">
                <a:solidFill>
                  <a:schemeClr val="tx1"/>
                </a:solidFill>
                <a:latin typeface="+mn-lt"/>
                <a:ea typeface="+mn-ea"/>
                <a:cs typeface="+mn-cs"/>
              </a:rPr>
              <a:t>Note: Complete healing of an intra-abdominal abscess must have been confirmed prior to</a:t>
            </a:r>
          </a:p>
          <a:p>
            <a:r>
              <a:rPr lang="en-GB" sz="1200" b="0" i="0" u="none" strike="noStrike" kern="1200" baseline="0" dirty="0" smtClean="0">
                <a:solidFill>
                  <a:schemeClr val="tx1"/>
                </a:solidFill>
                <a:latin typeface="+mn-lt"/>
                <a:ea typeface="+mn-ea"/>
                <a:cs typeface="+mn-cs"/>
              </a:rPr>
              <a:t>randomization</a:t>
            </a:r>
          </a:p>
          <a:p>
            <a:r>
              <a:rPr lang="en-GB" sz="1200" b="0" i="0" u="none" strike="noStrike" kern="1200" baseline="0" dirty="0" smtClean="0">
                <a:solidFill>
                  <a:schemeClr val="tx1"/>
                </a:solidFill>
                <a:latin typeface="+mn-lt"/>
                <a:ea typeface="+mn-ea"/>
                <a:cs typeface="+mn-cs"/>
              </a:rPr>
              <a:t>c. Major surgery within 2 months before randomization. Complete healing from major surgery must have</a:t>
            </a:r>
          </a:p>
          <a:p>
            <a:r>
              <a:rPr lang="en-GB" sz="1200" b="0" i="0" u="none" strike="noStrike" kern="1200" baseline="0" dirty="0" smtClean="0">
                <a:solidFill>
                  <a:schemeClr val="tx1"/>
                </a:solidFill>
                <a:latin typeface="+mn-lt"/>
                <a:ea typeface="+mn-ea"/>
                <a:cs typeface="+mn-cs"/>
              </a:rPr>
              <a:t>occurred 1 month before randomization. Complete healing from minor surgery (</a:t>
            </a:r>
            <a:r>
              <a:rPr lang="en-GB" sz="1200" b="0" i="0" u="none" strike="noStrike" kern="1200" baseline="0" dirty="0" err="1" smtClean="0">
                <a:solidFill>
                  <a:schemeClr val="tx1"/>
                </a:solidFill>
                <a:latin typeface="+mn-lt"/>
                <a:ea typeface="+mn-ea"/>
                <a:cs typeface="+mn-cs"/>
              </a:rPr>
              <a:t>eg</a:t>
            </a:r>
            <a:r>
              <a:rPr lang="en-GB" sz="1200" b="0" i="0" u="none" strike="noStrike" kern="1200" baseline="0" dirty="0" smtClean="0">
                <a:solidFill>
                  <a:schemeClr val="tx1"/>
                </a:solidFill>
                <a:latin typeface="+mn-lt"/>
                <a:ea typeface="+mn-ea"/>
                <a:cs typeface="+mn-cs"/>
              </a:rPr>
              <a:t>, simple excision, tooth</a:t>
            </a:r>
          </a:p>
          <a:p>
            <a:r>
              <a:rPr lang="en-GB" sz="1200" b="0" i="0" u="none" strike="noStrike" kern="1200" baseline="0" dirty="0" smtClean="0">
                <a:solidFill>
                  <a:schemeClr val="tx1"/>
                </a:solidFill>
                <a:latin typeface="+mn-lt"/>
                <a:ea typeface="+mn-ea"/>
                <a:cs typeface="+mn-cs"/>
              </a:rPr>
              <a:t>extraction) must have occurred at least 7 days before randomization. Subjects with clinically relevant</a:t>
            </a:r>
          </a:p>
          <a:p>
            <a:r>
              <a:rPr lang="en-GB" sz="1200" b="0" i="0" u="none" strike="noStrike" kern="1200" baseline="0" dirty="0" smtClean="0">
                <a:solidFill>
                  <a:schemeClr val="tx1"/>
                </a:solidFill>
                <a:latin typeface="+mn-lt"/>
                <a:ea typeface="+mn-ea"/>
                <a:cs typeface="+mn-cs"/>
              </a:rPr>
              <a:t>complications from prior surgery were not eligible</a:t>
            </a:r>
          </a:p>
          <a:p>
            <a:r>
              <a:rPr lang="en-GB" sz="1200" b="0" i="0" u="none" strike="noStrike" kern="1200" baseline="0" dirty="0" smtClean="0">
                <a:solidFill>
                  <a:schemeClr val="tx1"/>
                </a:solidFill>
                <a:latin typeface="+mn-lt"/>
                <a:ea typeface="+mn-ea"/>
                <a:cs typeface="+mn-cs"/>
              </a:rPr>
              <a:t>d. </a:t>
            </a:r>
            <a:r>
              <a:rPr lang="en-GB" sz="1200" b="0" i="0" u="none" strike="noStrike" kern="1200" baseline="0" dirty="0" err="1" smtClean="0">
                <a:solidFill>
                  <a:schemeClr val="tx1"/>
                </a:solidFill>
                <a:latin typeface="+mn-lt"/>
                <a:ea typeface="+mn-ea"/>
                <a:cs typeface="+mn-cs"/>
              </a:rPr>
              <a:t>Cavitating</a:t>
            </a:r>
            <a:r>
              <a:rPr lang="en-GB" sz="1200" b="0" i="0" u="none" strike="noStrike" kern="1200" baseline="0" dirty="0" smtClean="0">
                <a:solidFill>
                  <a:schemeClr val="tx1"/>
                </a:solidFill>
                <a:latin typeface="+mn-lt"/>
                <a:ea typeface="+mn-ea"/>
                <a:cs typeface="+mn-cs"/>
              </a:rPr>
              <a:t> pulmonary lesion(s) or endobronchial disease</a:t>
            </a:r>
          </a:p>
          <a:p>
            <a:r>
              <a:rPr lang="en-GB" sz="1200" b="0" i="0" u="none" strike="noStrike" kern="1200" baseline="0" dirty="0" smtClean="0">
                <a:solidFill>
                  <a:schemeClr val="tx1"/>
                </a:solidFill>
                <a:latin typeface="+mn-lt"/>
                <a:ea typeface="+mn-ea"/>
                <a:cs typeface="+mn-cs"/>
              </a:rPr>
              <a:t>e. Lesion invading a major blood vessel including, but not limited to: inferior vena cava, pulmonary artery, or</a:t>
            </a:r>
          </a:p>
          <a:p>
            <a:r>
              <a:rPr lang="en-GB" sz="1200" b="0" i="0" u="none" strike="noStrike" kern="1200" baseline="0" dirty="0" smtClean="0">
                <a:solidFill>
                  <a:schemeClr val="tx1"/>
                </a:solidFill>
                <a:latin typeface="+mn-lt"/>
                <a:ea typeface="+mn-ea"/>
                <a:cs typeface="+mn-cs"/>
              </a:rPr>
              <a:t>aorta. Subjects with lesions invading the portal vasculature were eligible.</a:t>
            </a:r>
          </a:p>
          <a:p>
            <a:r>
              <a:rPr lang="en-GB" sz="1200" b="0" i="0" u="none" strike="noStrike" kern="1200" baseline="0" dirty="0" smtClean="0">
                <a:solidFill>
                  <a:schemeClr val="tx1"/>
                </a:solidFill>
                <a:latin typeface="+mn-lt"/>
                <a:ea typeface="+mn-ea"/>
                <a:cs typeface="+mn-cs"/>
              </a:rPr>
              <a:t>f. Clinically significant bleeding risk including the following within 3 months of randomization: </a:t>
            </a:r>
            <a:r>
              <a:rPr lang="en-GB" sz="1200" b="0" i="0" u="none" strike="noStrike" kern="1200" baseline="0" dirty="0" err="1" smtClean="0">
                <a:solidFill>
                  <a:schemeClr val="tx1"/>
                </a:solidFill>
                <a:latin typeface="+mn-lt"/>
                <a:ea typeface="+mn-ea"/>
                <a:cs typeface="+mn-cs"/>
              </a:rPr>
              <a:t>hematuria</a:t>
            </a:r>
            <a:r>
              <a:rPr lang="en-GB" sz="1200" b="0" i="0" u="none" strike="noStrike" kern="1200" baseline="0" dirty="0" smtClean="0">
                <a:solidFill>
                  <a:schemeClr val="tx1"/>
                </a:solidFill>
                <a:latin typeface="+mn-lt"/>
                <a:ea typeface="+mn-ea"/>
                <a:cs typeface="+mn-cs"/>
              </a:rPr>
              <a:t>,</a:t>
            </a:r>
          </a:p>
          <a:p>
            <a:r>
              <a:rPr lang="en-GB" sz="1200" b="0" i="0" u="none" strike="noStrike" kern="1200" baseline="0" dirty="0" smtClean="0">
                <a:solidFill>
                  <a:schemeClr val="tx1"/>
                </a:solidFill>
                <a:latin typeface="+mn-lt"/>
                <a:ea typeface="+mn-ea"/>
                <a:cs typeface="+mn-cs"/>
              </a:rPr>
              <a:t>hematemesis, </a:t>
            </a:r>
            <a:r>
              <a:rPr lang="en-GB" sz="1200" b="0" i="0" u="none" strike="noStrike" kern="1200" baseline="0" dirty="0" err="1" smtClean="0">
                <a:solidFill>
                  <a:schemeClr val="tx1"/>
                </a:solidFill>
                <a:latin typeface="+mn-lt"/>
                <a:ea typeface="+mn-ea"/>
                <a:cs typeface="+mn-cs"/>
              </a:rPr>
              <a:t>hemoptysis</a:t>
            </a:r>
            <a:r>
              <a:rPr lang="en-GB" sz="1200" b="0" i="0" u="none" strike="noStrike" kern="1200" baseline="0" dirty="0" smtClean="0">
                <a:solidFill>
                  <a:schemeClr val="tx1"/>
                </a:solidFill>
                <a:latin typeface="+mn-lt"/>
                <a:ea typeface="+mn-ea"/>
                <a:cs typeface="+mn-cs"/>
              </a:rPr>
              <a:t> of &gt; 0.5 teaspoon (&gt; 2.5 mL) of red blood, or other signs indicative of</a:t>
            </a:r>
          </a:p>
          <a:p>
            <a:r>
              <a:rPr lang="en-GB" sz="1200" b="0" i="0" u="none" strike="noStrike" kern="1200" baseline="0" dirty="0" smtClean="0">
                <a:solidFill>
                  <a:schemeClr val="tx1"/>
                </a:solidFill>
                <a:latin typeface="+mn-lt"/>
                <a:ea typeface="+mn-ea"/>
                <a:cs typeface="+mn-cs"/>
              </a:rPr>
              <a:t>pulmonary </a:t>
            </a:r>
            <a:r>
              <a:rPr lang="en-GB" sz="1200" b="0" i="0" u="none" strike="noStrike" kern="1200" baseline="0" dirty="0" err="1" smtClean="0">
                <a:solidFill>
                  <a:schemeClr val="tx1"/>
                </a:solidFill>
                <a:latin typeface="+mn-lt"/>
                <a:ea typeface="+mn-ea"/>
                <a:cs typeface="+mn-cs"/>
              </a:rPr>
              <a:t>hemorrhage</a:t>
            </a:r>
            <a:r>
              <a:rPr lang="en-GB" sz="1200" b="0" i="0" u="none" strike="noStrike" kern="1200" baseline="0" dirty="0" smtClean="0">
                <a:solidFill>
                  <a:schemeClr val="tx1"/>
                </a:solidFill>
                <a:latin typeface="+mn-lt"/>
                <a:ea typeface="+mn-ea"/>
                <a:cs typeface="+mn-cs"/>
              </a:rPr>
              <a:t>, or history of other significant bleeding if not due to reversible external factors</a:t>
            </a:r>
          </a:p>
          <a:p>
            <a:r>
              <a:rPr lang="en-GB" sz="1200" b="0" i="0" u="none" strike="noStrike" kern="1200" baseline="0" dirty="0" smtClean="0">
                <a:solidFill>
                  <a:schemeClr val="tx1"/>
                </a:solidFill>
                <a:latin typeface="+mn-lt"/>
                <a:ea typeface="+mn-ea"/>
                <a:cs typeface="+mn-cs"/>
              </a:rPr>
              <a:t>g. Other clinically significant disorders such as:</a:t>
            </a:r>
          </a:p>
          <a:p>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Active infection requiring systemic treatment, known infection with human immunodeficiency virus</a:t>
            </a:r>
          </a:p>
          <a:p>
            <a:r>
              <a:rPr lang="en-GB" sz="1200" b="0" i="0" u="none" strike="noStrike" kern="1200" baseline="0" dirty="0" smtClean="0">
                <a:solidFill>
                  <a:schemeClr val="tx1"/>
                </a:solidFill>
                <a:latin typeface="+mn-lt"/>
                <a:ea typeface="+mn-ea"/>
                <a:cs typeface="+mn-cs"/>
              </a:rPr>
              <a:t>(HIV), or known acquired immunodeficiency syndrome (AIDS)-related illness. Subjects with active</a:t>
            </a:r>
          </a:p>
          <a:p>
            <a:r>
              <a:rPr lang="en-GB" sz="1200" b="0" i="0" u="none" strike="noStrike" kern="1200" baseline="0" dirty="0" smtClean="0">
                <a:solidFill>
                  <a:schemeClr val="tx1"/>
                </a:solidFill>
                <a:latin typeface="+mn-lt"/>
                <a:ea typeface="+mn-ea"/>
                <a:cs typeface="+mn-cs"/>
              </a:rPr>
              <a:t>hepatitis virus infection controlled with antiviral therapy were eligible.</a:t>
            </a:r>
          </a:p>
          <a:p>
            <a:r>
              <a:rPr lang="en-GB" sz="1200" b="0" i="0" u="none" strike="noStrike" kern="1200" baseline="0" dirty="0" smtClean="0">
                <a:solidFill>
                  <a:schemeClr val="tx1"/>
                </a:solidFill>
                <a:latin typeface="+mn-lt"/>
                <a:ea typeface="+mn-ea"/>
                <a:cs typeface="+mn-cs"/>
              </a:rPr>
              <a:t>ii. Serious non-healing wound/ulcer/bone fracture</a:t>
            </a:r>
          </a:p>
          <a:p>
            <a:r>
              <a:rPr lang="en-GB" sz="1200" b="0" i="0" u="none" strike="noStrike" kern="1200" baseline="0" dirty="0" smtClean="0">
                <a:solidFill>
                  <a:schemeClr val="tx1"/>
                </a:solidFill>
                <a:latin typeface="+mn-lt"/>
                <a:ea typeface="+mn-ea"/>
                <a:cs typeface="+mn-cs"/>
              </a:rPr>
              <a:t>iii. Malabsorption syndrome</a:t>
            </a:r>
          </a:p>
          <a:p>
            <a:r>
              <a:rPr lang="en-GB" sz="1200" b="0" i="0" u="none" strike="noStrike" kern="1200" baseline="0" dirty="0" smtClean="0">
                <a:solidFill>
                  <a:schemeClr val="tx1"/>
                </a:solidFill>
                <a:latin typeface="+mn-lt"/>
                <a:ea typeface="+mn-ea"/>
                <a:cs typeface="+mn-cs"/>
              </a:rPr>
              <a:t>iv. Uncompensated/symptomatic hypothyroidism</a:t>
            </a:r>
          </a:p>
          <a:p>
            <a:r>
              <a:rPr lang="en-GB" sz="1200" b="0" i="0" u="none" strike="noStrike" kern="1200" baseline="0" dirty="0" smtClean="0">
                <a:solidFill>
                  <a:schemeClr val="tx1"/>
                </a:solidFill>
                <a:latin typeface="+mn-lt"/>
                <a:ea typeface="+mn-ea"/>
                <a:cs typeface="+mn-cs"/>
              </a:rPr>
              <a:t>v. Requirement for </a:t>
            </a:r>
            <a:r>
              <a:rPr lang="en-GB" sz="1200" b="0" i="0" u="none" strike="noStrike" kern="1200" baseline="0" dirty="0" err="1" smtClean="0">
                <a:solidFill>
                  <a:schemeClr val="tx1"/>
                </a:solidFill>
                <a:latin typeface="+mn-lt"/>
                <a:ea typeface="+mn-ea"/>
                <a:cs typeface="+mn-cs"/>
              </a:rPr>
              <a:t>hemodialysis</a:t>
            </a:r>
            <a:r>
              <a:rPr lang="en-GB" sz="1200" b="0" i="0" u="none" strike="noStrike" kern="1200" baseline="0" dirty="0" smtClean="0">
                <a:solidFill>
                  <a:schemeClr val="tx1"/>
                </a:solidFill>
                <a:latin typeface="+mn-lt"/>
                <a:ea typeface="+mn-ea"/>
                <a:cs typeface="+mn-cs"/>
              </a:rPr>
              <a:t> or peritoneal dialysis</a:t>
            </a:r>
          </a:p>
          <a:p>
            <a:r>
              <a:rPr lang="en-GB" sz="1200" b="0" i="0" u="none" strike="noStrike" kern="1200" baseline="0" dirty="0" smtClean="0">
                <a:solidFill>
                  <a:schemeClr val="tx1"/>
                </a:solidFill>
                <a:latin typeface="+mn-lt"/>
                <a:ea typeface="+mn-ea"/>
                <a:cs typeface="+mn-cs"/>
              </a:rPr>
              <a:t>vi. History of solid organ transplantation</a:t>
            </a:r>
          </a:p>
          <a:p>
            <a:r>
              <a:rPr lang="en-GB" sz="1200" b="0" i="0" u="none" strike="noStrike" kern="1200" baseline="0" dirty="0" smtClean="0">
                <a:solidFill>
                  <a:schemeClr val="tx1"/>
                </a:solidFill>
                <a:latin typeface="+mn-lt"/>
                <a:ea typeface="+mn-ea"/>
                <a:cs typeface="+mn-cs"/>
              </a:rPr>
              <a:t>9. Subjects with untreated or incompletely treated varices with bleeding or high risk for bleeding. Subjects</a:t>
            </a:r>
          </a:p>
          <a:p>
            <a:r>
              <a:rPr lang="en-GB" sz="1200" b="0" i="0" u="none" strike="noStrike" kern="1200" baseline="0" dirty="0" smtClean="0">
                <a:solidFill>
                  <a:schemeClr val="tx1"/>
                </a:solidFill>
                <a:latin typeface="+mn-lt"/>
                <a:ea typeface="+mn-ea"/>
                <a:cs typeface="+mn-cs"/>
              </a:rPr>
              <a:t>treated with adequate endoscopic therapy (in accordance with institutional standards) without any episodes</a:t>
            </a:r>
          </a:p>
          <a:p>
            <a:r>
              <a:rPr lang="en-GB" sz="1200" b="0" i="0" u="none" strike="noStrike" kern="1200" baseline="0" dirty="0" smtClean="0">
                <a:solidFill>
                  <a:schemeClr val="tx1"/>
                </a:solidFill>
                <a:latin typeface="+mn-lt"/>
                <a:ea typeface="+mn-ea"/>
                <a:cs typeface="+mn-cs"/>
              </a:rPr>
              <a:t>of recurrent GI bleeding requiring transfusion or hospitalization for at least 6 months prior to study entry were</a:t>
            </a:r>
          </a:p>
          <a:p>
            <a:r>
              <a:rPr lang="en-GB" sz="1200" b="0" i="0" u="none" strike="noStrike" kern="1200" baseline="0" dirty="0" smtClean="0">
                <a:solidFill>
                  <a:schemeClr val="tx1"/>
                </a:solidFill>
                <a:latin typeface="+mn-lt"/>
                <a:ea typeface="+mn-ea"/>
                <a:cs typeface="+mn-cs"/>
              </a:rPr>
              <a:t>eligible.</a:t>
            </a:r>
          </a:p>
          <a:p>
            <a:r>
              <a:rPr lang="en-GB" sz="1200" b="0" i="0" u="none" strike="noStrike" kern="1200" baseline="0" dirty="0" smtClean="0">
                <a:solidFill>
                  <a:schemeClr val="tx1"/>
                </a:solidFill>
                <a:latin typeface="+mn-lt"/>
                <a:ea typeface="+mn-ea"/>
                <a:cs typeface="+mn-cs"/>
              </a:rPr>
              <a:t>10. Moderate or severe ascites</a:t>
            </a:r>
          </a:p>
          <a:p>
            <a:r>
              <a:rPr lang="en-GB" sz="1200" b="0" i="0" u="none" strike="noStrike" kern="1200" baseline="0" dirty="0" smtClean="0">
                <a:solidFill>
                  <a:schemeClr val="tx1"/>
                </a:solidFill>
                <a:latin typeface="+mn-lt"/>
                <a:ea typeface="+mn-ea"/>
                <a:cs typeface="+mn-cs"/>
              </a:rPr>
              <a:t>11. Corrected QT interval calculated by the </a:t>
            </a:r>
            <a:r>
              <a:rPr lang="en-GB" sz="1200" b="0" i="0" u="none" strike="noStrike" kern="1200" baseline="0" dirty="0" err="1" smtClean="0">
                <a:solidFill>
                  <a:schemeClr val="tx1"/>
                </a:solidFill>
                <a:latin typeface="+mn-lt"/>
                <a:ea typeface="+mn-ea"/>
                <a:cs typeface="+mn-cs"/>
              </a:rPr>
              <a:t>Fridericia</a:t>
            </a:r>
            <a:r>
              <a:rPr lang="en-GB" sz="1200" b="0" i="0" u="none" strike="noStrike" kern="1200" baseline="0" dirty="0" smtClean="0">
                <a:solidFill>
                  <a:schemeClr val="tx1"/>
                </a:solidFill>
                <a:latin typeface="+mn-lt"/>
                <a:ea typeface="+mn-ea"/>
                <a:cs typeface="+mn-cs"/>
              </a:rPr>
              <a:t> formula (</a:t>
            </a:r>
            <a:r>
              <a:rPr lang="en-GB" sz="1200" b="0" i="0" u="none" strike="noStrike" kern="1200" baseline="0" dirty="0" err="1" smtClean="0">
                <a:solidFill>
                  <a:schemeClr val="tx1"/>
                </a:solidFill>
                <a:latin typeface="+mn-lt"/>
                <a:ea typeface="+mn-ea"/>
                <a:cs typeface="+mn-cs"/>
              </a:rPr>
              <a:t>QTcF</a:t>
            </a:r>
            <a:r>
              <a:rPr lang="en-GB" sz="1200" b="0" i="0" u="none" strike="noStrike" kern="1200" baseline="0" dirty="0" smtClean="0">
                <a:solidFill>
                  <a:schemeClr val="tx1"/>
                </a:solidFill>
                <a:latin typeface="+mn-lt"/>
                <a:ea typeface="+mn-ea"/>
                <a:cs typeface="+mn-cs"/>
              </a:rPr>
              <a:t>) &gt; 500 </a:t>
            </a:r>
            <a:r>
              <a:rPr lang="en-GB" sz="1200" b="0" i="0" u="none" strike="noStrike" kern="1200" baseline="0" dirty="0" err="1" smtClean="0">
                <a:solidFill>
                  <a:schemeClr val="tx1"/>
                </a:solidFill>
                <a:latin typeface="+mn-lt"/>
                <a:ea typeface="+mn-ea"/>
                <a:cs typeface="+mn-cs"/>
              </a:rPr>
              <a:t>ms</a:t>
            </a:r>
            <a:r>
              <a:rPr lang="en-GB" sz="1200" b="0" i="0" u="none" strike="noStrike" kern="1200" baseline="0" dirty="0" smtClean="0">
                <a:solidFill>
                  <a:schemeClr val="tx1"/>
                </a:solidFill>
                <a:latin typeface="+mn-lt"/>
                <a:ea typeface="+mn-ea"/>
                <a:cs typeface="+mn-cs"/>
              </a:rPr>
              <a:t> within 7 days before randomization</a:t>
            </a:r>
          </a:p>
          <a:p>
            <a:r>
              <a:rPr lang="en-GB" sz="1200" b="0" i="0" u="none" strike="noStrike" kern="1200" baseline="0" dirty="0" smtClean="0">
                <a:solidFill>
                  <a:schemeClr val="tx1"/>
                </a:solidFill>
                <a:latin typeface="+mn-lt"/>
                <a:ea typeface="+mn-ea"/>
                <a:cs typeface="+mn-cs"/>
              </a:rPr>
              <a:t>Note: If the </a:t>
            </a:r>
            <a:r>
              <a:rPr lang="en-GB" sz="1200" b="0" i="0" u="none" strike="noStrike" kern="1200" baseline="0" dirty="0" err="1" smtClean="0">
                <a:solidFill>
                  <a:schemeClr val="tx1"/>
                </a:solidFill>
                <a:latin typeface="+mn-lt"/>
                <a:ea typeface="+mn-ea"/>
                <a:cs typeface="+mn-cs"/>
              </a:rPr>
              <a:t>QTcF</a:t>
            </a:r>
            <a:r>
              <a:rPr lang="en-GB" sz="1200" b="0" i="0" u="none" strike="noStrike" kern="1200" baseline="0" dirty="0" smtClean="0">
                <a:solidFill>
                  <a:schemeClr val="tx1"/>
                </a:solidFill>
                <a:latin typeface="+mn-lt"/>
                <a:ea typeface="+mn-ea"/>
                <a:cs typeface="+mn-cs"/>
              </a:rPr>
              <a:t> was &gt; 500 </a:t>
            </a:r>
            <a:r>
              <a:rPr lang="en-GB" sz="1200" b="0" i="0" u="none" strike="noStrike" kern="1200" baseline="0" dirty="0" err="1" smtClean="0">
                <a:solidFill>
                  <a:schemeClr val="tx1"/>
                </a:solidFill>
                <a:latin typeface="+mn-lt"/>
                <a:ea typeface="+mn-ea"/>
                <a:cs typeface="+mn-cs"/>
              </a:rPr>
              <a:t>ms</a:t>
            </a:r>
            <a:r>
              <a:rPr lang="en-GB" sz="1200" b="0" i="0" u="none" strike="noStrike" kern="1200" baseline="0" dirty="0" smtClean="0">
                <a:solidFill>
                  <a:schemeClr val="tx1"/>
                </a:solidFill>
                <a:latin typeface="+mn-lt"/>
                <a:ea typeface="+mn-ea"/>
                <a:cs typeface="+mn-cs"/>
              </a:rPr>
              <a:t> in the first ECG, a total of 3 ECGs were to be performed. If the average of these</a:t>
            </a:r>
          </a:p>
          <a:p>
            <a:r>
              <a:rPr lang="en-GB" sz="1200" b="0" i="0" u="none" strike="noStrike" kern="1200" baseline="0" dirty="0" smtClean="0">
                <a:solidFill>
                  <a:schemeClr val="tx1"/>
                </a:solidFill>
                <a:latin typeface="+mn-lt"/>
                <a:ea typeface="+mn-ea"/>
                <a:cs typeface="+mn-cs"/>
              </a:rPr>
              <a:t>3 consecutive results for </a:t>
            </a:r>
            <a:r>
              <a:rPr lang="en-GB" sz="1200" b="0" i="0" u="none" strike="noStrike" kern="1200" baseline="0" dirty="0" err="1" smtClean="0">
                <a:solidFill>
                  <a:schemeClr val="tx1"/>
                </a:solidFill>
                <a:latin typeface="+mn-lt"/>
                <a:ea typeface="+mn-ea"/>
                <a:cs typeface="+mn-cs"/>
              </a:rPr>
              <a:t>QTcF</a:t>
            </a:r>
            <a:r>
              <a:rPr lang="en-GB" sz="1200" b="0" i="0" u="none" strike="noStrike" kern="1200" baseline="0" dirty="0" smtClean="0">
                <a:solidFill>
                  <a:schemeClr val="tx1"/>
                </a:solidFill>
                <a:latin typeface="+mn-lt"/>
                <a:ea typeface="+mn-ea"/>
                <a:cs typeface="+mn-cs"/>
              </a:rPr>
              <a:t> was ≤ 500 </a:t>
            </a:r>
            <a:r>
              <a:rPr lang="en-GB" sz="1200" b="0" i="0" u="none" strike="noStrike" kern="1200" baseline="0" dirty="0" err="1" smtClean="0">
                <a:solidFill>
                  <a:schemeClr val="tx1"/>
                </a:solidFill>
                <a:latin typeface="+mn-lt"/>
                <a:ea typeface="+mn-ea"/>
                <a:cs typeface="+mn-cs"/>
              </a:rPr>
              <a:t>ms</a:t>
            </a:r>
            <a:r>
              <a:rPr lang="en-GB" sz="1200" b="0" i="0" u="none" strike="noStrike" kern="1200" baseline="0" dirty="0" smtClean="0">
                <a:solidFill>
                  <a:schemeClr val="tx1"/>
                </a:solidFill>
                <a:latin typeface="+mn-lt"/>
                <a:ea typeface="+mn-ea"/>
                <a:cs typeface="+mn-cs"/>
              </a:rPr>
              <a:t>, the subject met eligibility in this regard.</a:t>
            </a:r>
          </a:p>
          <a:p>
            <a:r>
              <a:rPr lang="en-GB" sz="1200" b="0" i="0" u="none" strike="noStrike" kern="1200" baseline="0" dirty="0" smtClean="0">
                <a:solidFill>
                  <a:schemeClr val="tx1"/>
                </a:solidFill>
                <a:latin typeface="+mn-lt"/>
                <a:ea typeface="+mn-ea"/>
                <a:cs typeface="+mn-cs"/>
              </a:rPr>
              <a:t>12. Inability to swallow tablets</a:t>
            </a:r>
          </a:p>
          <a:p>
            <a:r>
              <a:rPr lang="en-GB" sz="1200" b="0" i="0" u="none" strike="noStrike" kern="1200" baseline="0" dirty="0" smtClean="0">
                <a:solidFill>
                  <a:schemeClr val="tx1"/>
                </a:solidFill>
                <a:latin typeface="+mn-lt"/>
                <a:ea typeface="+mn-ea"/>
                <a:cs typeface="+mn-cs"/>
              </a:rPr>
              <a:t>13. Previously identified allergy or hypersensitivity to components of the study treatment formulations</a:t>
            </a:r>
          </a:p>
          <a:p>
            <a:r>
              <a:rPr lang="en-GB" sz="1200" b="0" i="0" u="none" strike="noStrike" kern="1200" baseline="0" dirty="0" smtClean="0">
                <a:solidFill>
                  <a:schemeClr val="tx1"/>
                </a:solidFill>
                <a:latin typeface="+mn-lt"/>
                <a:ea typeface="+mn-ea"/>
                <a:cs typeface="+mn-cs"/>
              </a:rPr>
              <a:t>14. Pregnant or lactating females</a:t>
            </a:r>
          </a:p>
          <a:p>
            <a:r>
              <a:rPr lang="en-GB" sz="1200" b="0" i="0" u="none" strike="noStrike" kern="1200" baseline="0" dirty="0" smtClean="0">
                <a:solidFill>
                  <a:schemeClr val="tx1"/>
                </a:solidFill>
                <a:latin typeface="+mn-lt"/>
                <a:ea typeface="+mn-ea"/>
                <a:cs typeface="+mn-cs"/>
              </a:rPr>
              <a:t>15. Diagnosis of another malignancy within 2 years before randomization, except for superficial skin cancers, or</a:t>
            </a:r>
          </a:p>
          <a:p>
            <a:r>
              <a:rPr lang="en-GB" sz="1200" b="0" i="0" u="none" strike="noStrike" kern="1200" baseline="0" dirty="0" smtClean="0">
                <a:solidFill>
                  <a:schemeClr val="tx1"/>
                </a:solidFill>
                <a:latin typeface="+mn-lt"/>
                <a:ea typeface="+mn-ea"/>
                <a:cs typeface="+mn-cs"/>
              </a:rPr>
              <a:t>localized, low-grade </a:t>
            </a:r>
            <a:r>
              <a:rPr lang="en-GB" sz="1200" b="0" i="0" u="none" strike="noStrike" kern="1200" baseline="0" dirty="0" err="1" smtClean="0">
                <a:solidFill>
                  <a:schemeClr val="tx1"/>
                </a:solidFill>
                <a:latin typeface="+mn-lt"/>
                <a:ea typeface="+mn-ea"/>
                <a:cs typeface="+mn-cs"/>
              </a:rPr>
              <a:t>tumors</a:t>
            </a:r>
            <a:r>
              <a:rPr lang="en-GB" sz="1200" b="0" i="0" u="none" strike="noStrike" kern="1200" baseline="0" dirty="0" smtClean="0">
                <a:solidFill>
                  <a:schemeClr val="tx1"/>
                </a:solidFill>
                <a:latin typeface="+mn-lt"/>
                <a:ea typeface="+mn-ea"/>
                <a:cs typeface="+mn-cs"/>
              </a:rPr>
              <a:t> deemed cured and not treated with systemic therapy</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15</a:t>
            </a:fld>
            <a:endParaRPr lang="en-GB"/>
          </a:p>
        </p:txBody>
      </p:sp>
    </p:spTree>
    <p:extLst>
      <p:ext uri="{BB962C8B-B14F-4D97-AF65-F5344CB8AC3E}">
        <p14:creationId xmlns:p14="http://schemas.microsoft.com/office/powerpoint/2010/main" val="404435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Quindi fra il 06,13</a:t>
            </a:r>
            <a:r>
              <a:rPr lang="it-IT" baseline="0" dirty="0" smtClean="0"/>
              <a:t> e il 09,17 sono stati arruolati 773 pz in 95 centri (</a:t>
            </a:r>
            <a:r>
              <a:rPr lang="it-IT" baseline="0" dirty="0" err="1" smtClean="0"/>
              <a:t>america</a:t>
            </a:r>
            <a:r>
              <a:rPr lang="it-IT" baseline="0" dirty="0" smtClean="0"/>
              <a:t>, </a:t>
            </a:r>
            <a:r>
              <a:rPr lang="it-IT" baseline="0" dirty="0" err="1" smtClean="0"/>
              <a:t>inghilterra</a:t>
            </a:r>
            <a:r>
              <a:rPr lang="it-IT" baseline="0" dirty="0" smtClean="0"/>
              <a:t>, asia, </a:t>
            </a:r>
            <a:r>
              <a:rPr lang="it-IT" baseline="0" dirty="0" err="1" smtClean="0"/>
              <a:t>europa</a:t>
            </a:r>
            <a:r>
              <a:rPr lang="it-IT" baseline="0" dirty="0" smtClean="0"/>
              <a:t>) che sono stati randomizzati con uno schema 2:1 </a:t>
            </a:r>
            <a:r>
              <a:rPr lang="it-IT" baseline="0" dirty="0" err="1" smtClean="0"/>
              <a:t>trail</a:t>
            </a:r>
            <a:r>
              <a:rPr lang="it-IT" baseline="0" dirty="0" smtClean="0"/>
              <a:t> gruppo di intervento e quello di controllo. </a:t>
            </a:r>
          </a:p>
          <a:p>
            <a:r>
              <a:rPr lang="it-IT" sz="1200" kern="1200" baseline="0" dirty="0" smtClean="0">
                <a:solidFill>
                  <a:schemeClr val="tx1"/>
                </a:solidFill>
                <a:effectLst/>
                <a:latin typeface="+mn-lt"/>
                <a:ea typeface="+mn-ea"/>
                <a:cs typeface="+mn-cs"/>
              </a:rPr>
              <a:t>Al fine di garantire a questo studio la capacità di individuare una riduzione del rischio relativo di morte per il </a:t>
            </a:r>
            <a:r>
              <a:rPr lang="it-IT" sz="1200" kern="1200" baseline="0" dirty="0" err="1" smtClean="0">
                <a:solidFill>
                  <a:schemeClr val="tx1"/>
                </a:solidFill>
                <a:effectLst/>
                <a:latin typeface="+mn-lt"/>
                <a:ea typeface="+mn-ea"/>
                <a:cs typeface="+mn-cs"/>
              </a:rPr>
              <a:t>cabozantini</a:t>
            </a:r>
            <a:r>
              <a:rPr lang="it-IT" sz="1200" kern="1200" baseline="0" dirty="0" smtClean="0">
                <a:solidFill>
                  <a:schemeClr val="tx1"/>
                </a:solidFill>
                <a:effectLst/>
                <a:latin typeface="+mn-lt"/>
                <a:ea typeface="+mn-ea"/>
                <a:cs typeface="+mn-cs"/>
              </a:rPr>
              <a:t> che fosse statisticamente </a:t>
            </a:r>
            <a:r>
              <a:rPr lang="it-IT" sz="1200" kern="1200" baseline="0" dirty="0" err="1" smtClean="0">
                <a:solidFill>
                  <a:schemeClr val="tx1"/>
                </a:solidFill>
                <a:effectLst/>
                <a:latin typeface="+mn-lt"/>
                <a:ea typeface="+mn-ea"/>
                <a:cs typeface="+mn-cs"/>
              </a:rPr>
              <a:t>sgnificativa</a:t>
            </a:r>
            <a:r>
              <a:rPr lang="it-IT" sz="1200" kern="1200" baseline="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purpose is to select an appropriate sample size in achieving a desired power for correctly detection of a pre-specified clinical meaningful difference at a given level of significance. </a:t>
            </a:r>
            <a:endParaRPr lang="it-IT" baseline="0" dirty="0" smtClean="0"/>
          </a:p>
          <a:p>
            <a:r>
              <a:rPr lang="it-IT" dirty="0" smtClean="0"/>
              <a:t>HR: </a:t>
            </a:r>
          </a:p>
          <a:p>
            <a:r>
              <a:rPr lang="it-IT" dirty="0" smtClean="0"/>
              <a:t>è la differenza</a:t>
            </a:r>
            <a:r>
              <a:rPr lang="it-IT" baseline="0" dirty="0" smtClean="0"/>
              <a:t> fra due curve di sopravvivenza k-m, r</a:t>
            </a:r>
            <a:r>
              <a:rPr lang="it-IT" dirty="0" smtClean="0"/>
              <a:t>apporto tra i </a:t>
            </a:r>
            <a:r>
              <a:rPr lang="it-IT" dirty="0" smtClean="0">
                <a:hlinkClick r:id="rId3" tooltip="Tasso di rischio"/>
              </a:rPr>
              <a:t>tasso di rischio</a:t>
            </a:r>
            <a:r>
              <a:rPr lang="it-IT" dirty="0" smtClean="0"/>
              <a:t> istantanei di un evento in due condizioni</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16</a:t>
            </a:fld>
            <a:endParaRPr lang="en-GB"/>
          </a:p>
        </p:txBody>
      </p:sp>
    </p:spTree>
    <p:extLst>
      <p:ext uri="{BB962C8B-B14F-4D97-AF65-F5344CB8AC3E}">
        <p14:creationId xmlns:p14="http://schemas.microsoft.com/office/powerpoint/2010/main" val="3583875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Le </a:t>
            </a:r>
            <a:r>
              <a:rPr lang="en-GB" dirty="0" err="1" smtClean="0"/>
              <a:t>caratteristiche</a:t>
            </a:r>
            <a:r>
              <a:rPr lang="en-GB" dirty="0" smtClean="0"/>
              <a:t> </a:t>
            </a:r>
            <a:r>
              <a:rPr lang="en-GB" dirty="0" err="1" smtClean="0"/>
              <a:t>della</a:t>
            </a:r>
            <a:r>
              <a:rPr lang="en-GB" dirty="0" smtClean="0"/>
              <a:t> </a:t>
            </a:r>
            <a:r>
              <a:rPr lang="en-GB" dirty="0" err="1" smtClean="0"/>
              <a:t>popolazione</a:t>
            </a:r>
            <a:r>
              <a:rPr lang="en-GB" dirty="0" smtClean="0"/>
              <a:t> </a:t>
            </a:r>
            <a:r>
              <a:rPr lang="en-GB" dirty="0" err="1" smtClean="0"/>
              <a:t>randomizzata</a:t>
            </a:r>
            <a:r>
              <a:rPr lang="en-GB" baseline="0" dirty="0" smtClean="0"/>
              <a:t> al baseline </a:t>
            </a:r>
            <a:r>
              <a:rPr lang="en-GB" baseline="0" dirty="0" err="1" smtClean="0"/>
              <a:t>erano</a:t>
            </a:r>
            <a:r>
              <a:rPr lang="en-GB" baseline="0" dirty="0" smtClean="0"/>
              <a:t> </a:t>
            </a:r>
            <a:r>
              <a:rPr lang="en-GB" dirty="0" smtClean="0"/>
              <a:t>For the </a:t>
            </a:r>
            <a:r>
              <a:rPr lang="en-GB" dirty="0" err="1" smtClean="0"/>
              <a:t>cabozantinib</a:t>
            </a:r>
            <a:r>
              <a:rPr lang="en-GB" dirty="0" smtClean="0"/>
              <a:t> vs placebo groups: </a:t>
            </a:r>
          </a:p>
          <a:p>
            <a:pPr marL="171450" indent="-171450">
              <a:buFont typeface="Arial" panose="020B0604020202020204" pitchFamily="34" charset="0"/>
              <a:buChar char="•"/>
            </a:pPr>
            <a:r>
              <a:rPr lang="en-GB" dirty="0" smtClean="0"/>
              <a:t>the median age was 64 years in both; </a:t>
            </a:r>
          </a:p>
          <a:p>
            <a:pPr marL="171450" indent="-171450">
              <a:buFont typeface="Arial" panose="020B0604020202020204" pitchFamily="34" charset="0"/>
              <a:buChar char="•"/>
            </a:pPr>
            <a:r>
              <a:rPr lang="en-GB" dirty="0" smtClean="0"/>
              <a:t>81% vs 85% were male; </a:t>
            </a:r>
          </a:p>
          <a:p>
            <a:pPr marL="171450" indent="-171450">
              <a:buFont typeface="Arial" panose="020B0604020202020204" pitchFamily="34" charset="0"/>
              <a:buChar char="•"/>
            </a:pPr>
            <a:r>
              <a:rPr lang="it-IT" dirty="0" smtClean="0"/>
              <a:t>Adeguata rappresentazione</a:t>
            </a:r>
            <a:r>
              <a:rPr lang="it-IT" baseline="0" dirty="0" smtClean="0"/>
              <a:t> dei principali fattori di rischio </a:t>
            </a:r>
            <a:endParaRPr lang="en-GB" dirty="0" smtClean="0"/>
          </a:p>
          <a:p>
            <a:pPr marL="171450" indent="-171450">
              <a:buFont typeface="Arial" panose="020B0604020202020204" pitchFamily="34" charset="0"/>
              <a:buChar char="•"/>
            </a:pPr>
            <a:r>
              <a:rPr lang="en-GB" dirty="0" smtClean="0"/>
              <a:t>25% vs 25% were from Asia, 49% vs 46% were from Europe, and 23% vs 25% were from the United States and Canada; </a:t>
            </a:r>
          </a:p>
          <a:p>
            <a:pPr marL="171450" indent="-171450">
              <a:buFont typeface="Arial" panose="020B0604020202020204" pitchFamily="34" charset="0"/>
              <a:buChar char="•"/>
            </a:pPr>
            <a:r>
              <a:rPr lang="en-GB" dirty="0" smtClean="0"/>
              <a:t>Eastern Cooperative Oncology Group performance status was 0 for 52% vs 55% and 1 for 48% vs 45%; </a:t>
            </a:r>
          </a:p>
          <a:p>
            <a:pPr marL="171450" indent="-171450">
              <a:buFont typeface="Arial" panose="020B0604020202020204" pitchFamily="34" charset="0"/>
              <a:buChar char="•"/>
            </a:pPr>
            <a:r>
              <a:rPr lang="it-IT" dirty="0" smtClean="0"/>
              <a:t>Funzione epatica conservata</a:t>
            </a:r>
          </a:p>
          <a:p>
            <a:pPr marL="171450" indent="-171450">
              <a:buFont typeface="Arial" panose="020B0604020202020204" pitchFamily="34" charset="0"/>
              <a:buChar char="•"/>
            </a:pPr>
            <a:r>
              <a:rPr lang="it-IT" dirty="0" smtClean="0"/>
              <a:t>Tutte</a:t>
            </a:r>
            <a:r>
              <a:rPr lang="it-IT" baseline="0" dirty="0" smtClean="0"/>
              <a:t> i maggiori fattori di rischio erano equamente rappresentate</a:t>
            </a:r>
            <a:endParaRPr lang="en-GB" dirty="0" smtClean="0"/>
          </a:p>
          <a:p>
            <a:pPr marL="171450" indent="-171450">
              <a:buFont typeface="Arial" panose="020B0604020202020204" pitchFamily="34" charset="0"/>
              <a:buChar char="•"/>
            </a:pPr>
            <a:r>
              <a:rPr lang="en-GB" dirty="0" smtClean="0"/>
              <a:t>Randomization was stratified by etiologic factors included HBV in 38% vs 38%, HCV in 24% vs 23%, and both in 2% vs 2%; and extrahepatic spread of disease (79% vs 77%), macrovascular invasion (27% vs 34%), or both were present in 85% vs 84%.  geographic region (Asia or other);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smtClean="0"/>
              <a:t>All patients had received </a:t>
            </a:r>
            <a:r>
              <a:rPr lang="en-GB" b="1" dirty="0" err="1" smtClean="0"/>
              <a:t>sorafenib</a:t>
            </a:r>
            <a:r>
              <a:rPr lang="en-GB" b="1" dirty="0" smtClean="0"/>
              <a:t>, and 27% had received two previous systemic anticancer regimens for advanced disease</a:t>
            </a:r>
            <a:r>
              <a:rPr lang="en-GB" dirty="0" smtClean="0"/>
              <a:t>.</a:t>
            </a:r>
          </a:p>
          <a:p>
            <a:pPr marL="171450" indent="-171450">
              <a:buFont typeface="Arial" panose="020B0604020202020204" pitchFamily="34" charset="0"/>
              <a:buChar char="•"/>
            </a:pPr>
            <a:endParaRPr lang="en-GB" dirty="0" smtClean="0"/>
          </a:p>
          <a:p>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17</a:t>
            </a:fld>
            <a:endParaRPr lang="en-GB"/>
          </a:p>
        </p:txBody>
      </p:sp>
    </p:spTree>
    <p:extLst>
      <p:ext uri="{BB962C8B-B14F-4D97-AF65-F5344CB8AC3E}">
        <p14:creationId xmlns:p14="http://schemas.microsoft.com/office/powerpoint/2010/main" val="387249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Sono state</a:t>
            </a:r>
            <a:r>
              <a:rPr lang="it-IT" baseline="0" dirty="0" smtClean="0"/>
              <a:t> programmate 3 analisi provvisorie in corso di follow-up al raggiungimento del 50%, 75% e 100% dei decessi previsti</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18</a:t>
            </a:fld>
            <a:endParaRPr lang="en-GB"/>
          </a:p>
        </p:txBody>
      </p:sp>
    </p:spTree>
    <p:extLst>
      <p:ext uri="{BB962C8B-B14F-4D97-AF65-F5344CB8AC3E}">
        <p14:creationId xmlns:p14="http://schemas.microsoft.com/office/powerpoint/2010/main" val="158288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endParaRPr lang="en-GB" dirty="0" smtClean="0"/>
          </a:p>
        </p:txBody>
      </p:sp>
      <p:sp>
        <p:nvSpPr>
          <p:cNvPr id="4" name="Segnaposto numero diapositiva 3"/>
          <p:cNvSpPr>
            <a:spLocks noGrp="1"/>
          </p:cNvSpPr>
          <p:nvPr>
            <p:ph type="sldNum" sz="quarter" idx="10"/>
          </p:nvPr>
        </p:nvSpPr>
        <p:spPr/>
        <p:txBody>
          <a:bodyPr/>
          <a:lstStyle/>
          <a:p>
            <a:fld id="{9512E490-939A-4197-A133-FC962E050EFF}" type="slidenum">
              <a:rPr lang="en-GB" smtClean="0"/>
              <a:t>19</a:t>
            </a:fld>
            <a:endParaRPr lang="en-GB"/>
          </a:p>
        </p:txBody>
      </p:sp>
    </p:spTree>
    <p:extLst>
      <p:ext uri="{BB962C8B-B14F-4D97-AF65-F5344CB8AC3E}">
        <p14:creationId xmlns:p14="http://schemas.microsoft.com/office/powerpoint/2010/main" val="1266318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Overall survival: showed a higher percentage of patients alive in the </a:t>
            </a:r>
            <a:r>
              <a:rPr lang="en-GB" dirty="0" err="1" smtClean="0"/>
              <a:t>cabozantinib</a:t>
            </a:r>
            <a:r>
              <a:rPr lang="en-GB" dirty="0" smtClean="0"/>
              <a:t> group than in the placebo group  according to the Kaplan–Meier method at 6, 12, 18, and 24 months.</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20</a:t>
            </a:fld>
            <a:endParaRPr lang="en-GB"/>
          </a:p>
        </p:txBody>
      </p:sp>
    </p:spTree>
    <p:extLst>
      <p:ext uri="{BB962C8B-B14F-4D97-AF65-F5344CB8AC3E}">
        <p14:creationId xmlns:p14="http://schemas.microsoft.com/office/powerpoint/2010/main" val="318959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u="none" strike="noStrike" kern="1200" baseline="0" dirty="0" smtClean="0">
                <a:solidFill>
                  <a:srgbClr val="FF0000"/>
                </a:solidFill>
                <a:effectLst/>
                <a:latin typeface="+mn-lt"/>
                <a:ea typeface="+mn-ea"/>
                <a:cs typeface="+mn-cs"/>
              </a:rPr>
              <a:t>Frequenza degli Gli altri????</a:t>
            </a:r>
          </a:p>
          <a:p>
            <a:r>
              <a:rPr lang="it-IT" sz="1200" b="0" i="0" u="none" strike="noStrike" kern="1200" baseline="0" dirty="0" smtClean="0">
                <a:solidFill>
                  <a:schemeClr val="tx1"/>
                </a:solidFill>
                <a:latin typeface="+mn-lt"/>
                <a:ea typeface="+mn-ea"/>
                <a:cs typeface="+mn-cs"/>
              </a:rPr>
              <a:t>E’ uno dei tumori più frequenti in tutto il mondo</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HCC incidence has been growing on a global scale. Between 1990 and 2015 newly diagnosed HCC cases increased by 75%, p</a:t>
            </a:r>
            <a:r>
              <a:rPr lang="en-GB" sz="1200" dirty="0" smtClean="0"/>
              <a:t>rojections of cancer incidence estimate that, in 2030, liver cancer will be the third leading cause of cancer-related deaths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highest incidence rates in Asia </a:t>
            </a:r>
            <a:r>
              <a:rPr lang="en-GB" sz="1200" b="0" i="0" u="none" strike="noStrike" kern="1200" baseline="0" dirty="0" err="1" smtClean="0">
                <a:solidFill>
                  <a:schemeClr val="tx1"/>
                </a:solidFill>
                <a:latin typeface="+mn-lt"/>
                <a:ea typeface="+mn-ea"/>
                <a:cs typeface="+mn-cs"/>
              </a:rPr>
              <a:t>orientale</a:t>
            </a:r>
            <a:r>
              <a:rPr lang="en-GB" sz="1200" b="0" i="0" u="none" strike="noStrike" kern="1200" baseline="0" dirty="0" smtClean="0">
                <a:solidFill>
                  <a:schemeClr val="tx1"/>
                </a:solidFill>
                <a:latin typeface="+mn-lt"/>
                <a:ea typeface="+mn-ea"/>
                <a:cs typeface="+mn-cs"/>
              </a:rPr>
              <a:t> (more than 50% of the cases occurring in China) and sub-Saharan Africa, together accounting for about 85% of all cases.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Europe, the incidence is lower with the exception of Southern Europe, where the incidence in men (10.5 age-standardised incidence rates per 100,000) is significantly higher due to the emergence of chronic liver disease, mainly chronic hepatitis C, but also to an increase in hepatitis B virus (HBV)-related HCC, particularly among immigrants from countries with endemic HBV infection, and the increasing incidence of non-alcoholic fatty liver disease</a:t>
            </a:r>
          </a:p>
          <a:p>
            <a:r>
              <a:rPr lang="en-GB" sz="1200" b="0" i="0" u="none" strike="noStrike" kern="1200" baseline="0" dirty="0" smtClean="0">
                <a:solidFill>
                  <a:schemeClr val="tx1"/>
                </a:solidFill>
                <a:latin typeface="+mn-lt"/>
                <a:ea typeface="+mn-ea"/>
                <a:cs typeface="+mn-cs"/>
              </a:rPr>
              <a:t>(NAFLD). </a:t>
            </a:r>
          </a:p>
          <a:p>
            <a:r>
              <a:rPr lang="en-GB" sz="1200" b="0" i="0" u="none" strike="noStrike" kern="1200" baseline="0" dirty="0" smtClean="0">
                <a:solidFill>
                  <a:schemeClr val="tx1"/>
                </a:solidFill>
                <a:latin typeface="+mn-lt"/>
                <a:ea typeface="+mn-ea"/>
                <a:cs typeface="+mn-cs"/>
              </a:rPr>
              <a:t>Projections of cancer incidence and deaths in the USA estimate that, in 2030, liver cancer will be the third leading cause of cancer-related deaths, surpassing breast, colorectal, and prostate cancers.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Approximately 90% of HCCs are associated with a known underlying aetiology3, most frequently chronic viral hepatitis, (B and C), alcohol intake and aflatoxin exposure. </a:t>
            </a:r>
          </a:p>
          <a:p>
            <a:r>
              <a:rPr lang="en-GB" sz="1200" b="0" i="0" u="none" strike="noStrike" kern="1200" baseline="0" dirty="0" smtClean="0">
                <a:solidFill>
                  <a:schemeClr val="tx1"/>
                </a:solidFill>
                <a:latin typeface="+mn-lt"/>
                <a:ea typeface="+mn-ea"/>
                <a:cs typeface="+mn-cs"/>
              </a:rPr>
              <a:t>In </a:t>
            </a:r>
            <a:r>
              <a:rPr lang="en-GB" sz="1200" b="1" i="0" u="none" strike="noStrike" kern="1200" baseline="0" dirty="0" smtClean="0">
                <a:solidFill>
                  <a:schemeClr val="tx1"/>
                </a:solidFill>
                <a:latin typeface="+mn-lt"/>
                <a:ea typeface="+mn-ea"/>
                <a:cs typeface="+mn-cs"/>
              </a:rPr>
              <a:t>Africa and East Asia</a:t>
            </a:r>
            <a:r>
              <a:rPr lang="en-GB" sz="1200" b="0" i="0" u="none" strike="noStrike" kern="1200" baseline="0" dirty="0" smtClean="0">
                <a:solidFill>
                  <a:schemeClr val="tx1"/>
                </a:solidFill>
                <a:latin typeface="+mn-lt"/>
                <a:ea typeface="+mn-ea"/>
                <a:cs typeface="+mn-cs"/>
              </a:rPr>
              <a:t>, the largest attributable fraction is caused by </a:t>
            </a:r>
            <a:r>
              <a:rPr lang="en-GB" sz="1200" b="1" i="0" u="none" strike="noStrike" kern="1200" baseline="0" dirty="0" smtClean="0">
                <a:solidFill>
                  <a:schemeClr val="tx1"/>
                </a:solidFill>
                <a:latin typeface="+mn-lt"/>
                <a:ea typeface="+mn-ea"/>
                <a:cs typeface="+mn-cs"/>
              </a:rPr>
              <a:t>hepatitis B</a:t>
            </a:r>
            <a:r>
              <a:rPr lang="en-GB" sz="1200" b="0" i="0" u="none" strike="noStrike" kern="1200" baseline="0" dirty="0" smtClean="0">
                <a:solidFill>
                  <a:schemeClr val="tx1"/>
                </a:solidFill>
                <a:latin typeface="+mn-lt"/>
                <a:ea typeface="+mn-ea"/>
                <a:cs typeface="+mn-cs"/>
              </a:rPr>
              <a:t> (60%), whereas in the </a:t>
            </a:r>
            <a:r>
              <a:rPr lang="en-GB" sz="1200" b="1" i="0" u="none" strike="noStrike" kern="1200" baseline="0" dirty="0" smtClean="0">
                <a:solidFill>
                  <a:schemeClr val="tx1"/>
                </a:solidFill>
                <a:latin typeface="+mn-lt"/>
                <a:ea typeface="+mn-ea"/>
                <a:cs typeface="+mn-cs"/>
              </a:rPr>
              <a:t>Western world </a:t>
            </a:r>
            <a:r>
              <a:rPr lang="en-GB" sz="1200" b="0" i="0" u="none" strike="noStrike" kern="1200" baseline="0" dirty="0" smtClean="0">
                <a:solidFill>
                  <a:schemeClr val="tx1"/>
                </a:solidFill>
                <a:latin typeface="+mn-lt"/>
                <a:ea typeface="+mn-ea"/>
                <a:cs typeface="+mn-cs"/>
              </a:rPr>
              <a:t>only 20% of cases can be attributed to HBV infection, while chronic </a:t>
            </a:r>
            <a:r>
              <a:rPr lang="en-GB" sz="1200" b="1" i="0" u="none" strike="noStrike" kern="1200" baseline="0" dirty="0" smtClean="0">
                <a:solidFill>
                  <a:schemeClr val="tx1"/>
                </a:solidFill>
                <a:latin typeface="+mn-lt"/>
                <a:ea typeface="+mn-ea"/>
                <a:cs typeface="+mn-cs"/>
              </a:rPr>
              <a:t>hepatitis C</a:t>
            </a:r>
            <a:r>
              <a:rPr lang="en-GB" sz="1200" b="0" i="0" u="none" strike="noStrike" kern="1200" baseline="0" dirty="0" smtClean="0">
                <a:solidFill>
                  <a:schemeClr val="tx1"/>
                </a:solidFill>
                <a:latin typeface="+mn-lt"/>
                <a:ea typeface="+mn-ea"/>
                <a:cs typeface="+mn-cs"/>
              </a:rPr>
              <a:t> appears to be the major risk factor.3 </a:t>
            </a:r>
          </a:p>
          <a:p>
            <a:r>
              <a:rPr lang="en-GB" sz="1200" b="1" i="0" u="none" strike="noStrike" kern="1200" baseline="0" dirty="0" smtClean="0">
                <a:solidFill>
                  <a:schemeClr val="tx1"/>
                </a:solidFill>
                <a:latin typeface="+mn-lt"/>
                <a:ea typeface="+mn-ea"/>
                <a:cs typeface="+mn-cs"/>
              </a:rPr>
              <a:t>Worldwide</a:t>
            </a:r>
            <a:r>
              <a:rPr lang="en-GB" sz="1200" b="0" i="0" u="none" strike="noStrike" kern="1200" baseline="0" dirty="0" smtClean="0">
                <a:solidFill>
                  <a:schemeClr val="tx1"/>
                </a:solidFill>
                <a:latin typeface="+mn-lt"/>
                <a:ea typeface="+mn-ea"/>
                <a:cs typeface="+mn-cs"/>
              </a:rPr>
              <a:t>, approximately 54% of cases can be attributed to </a:t>
            </a:r>
            <a:r>
              <a:rPr lang="en-GB" sz="1200" b="1" i="0" u="none" strike="noStrike" kern="1200" baseline="0" dirty="0" smtClean="0">
                <a:solidFill>
                  <a:schemeClr val="tx1"/>
                </a:solidFill>
                <a:latin typeface="+mn-lt"/>
                <a:ea typeface="+mn-ea"/>
                <a:cs typeface="+mn-cs"/>
              </a:rPr>
              <a:t>HBV infection </a:t>
            </a:r>
            <a:r>
              <a:rPr lang="en-GB" sz="1200" b="0" i="0" u="none" strike="noStrike" kern="1200" baseline="0" dirty="0" smtClean="0">
                <a:solidFill>
                  <a:schemeClr val="tx1"/>
                </a:solidFill>
                <a:latin typeface="+mn-lt"/>
                <a:ea typeface="+mn-ea"/>
                <a:cs typeface="+mn-cs"/>
              </a:rPr>
              <a:t>(which affects 400 million people globally) while 31% can be attributed to </a:t>
            </a:r>
            <a:r>
              <a:rPr lang="en-GB" sz="1200" b="1" i="0" u="none" strike="noStrike" kern="1200" baseline="0" dirty="0" smtClean="0">
                <a:solidFill>
                  <a:schemeClr val="tx1"/>
                </a:solidFill>
                <a:latin typeface="+mn-lt"/>
                <a:ea typeface="+mn-ea"/>
                <a:cs typeface="+mn-cs"/>
              </a:rPr>
              <a:t>HCV infection </a:t>
            </a:r>
            <a:r>
              <a:rPr lang="en-GB" sz="1200" b="0" i="0" u="none" strike="noStrike" kern="1200" baseline="0" dirty="0" smtClean="0">
                <a:solidFill>
                  <a:schemeClr val="tx1"/>
                </a:solidFill>
                <a:latin typeface="+mn-lt"/>
                <a:ea typeface="+mn-ea"/>
                <a:cs typeface="+mn-cs"/>
              </a:rPr>
              <a:t>(which affects 170 million people), leaving approximately 15% associated with other causes</a:t>
            </a:r>
            <a:endParaRPr lang="it-IT" dirty="0" smtClean="0"/>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Cirrhosis </a:t>
            </a:r>
            <a:r>
              <a:rPr lang="en-GB" sz="1200" b="0" i="0" u="none" strike="noStrike" kern="1200" baseline="0" dirty="0" smtClean="0">
                <a:solidFill>
                  <a:schemeClr val="tx1"/>
                </a:solidFill>
                <a:latin typeface="+mn-lt"/>
                <a:ea typeface="+mn-ea"/>
                <a:cs typeface="+mn-cs"/>
              </a:rPr>
              <a:t>is an important risk factor for HCC. Overall, </a:t>
            </a:r>
            <a:r>
              <a:rPr lang="en-GB" sz="1200" b="1" i="0" u="none" strike="noStrike" kern="1200" baseline="0" dirty="0" smtClean="0">
                <a:solidFill>
                  <a:schemeClr val="tx1"/>
                </a:solidFill>
                <a:latin typeface="+mn-lt"/>
                <a:ea typeface="+mn-ea"/>
                <a:cs typeface="+mn-cs"/>
              </a:rPr>
              <a:t>one-third of cirrhotic </a:t>
            </a:r>
            <a:r>
              <a:rPr lang="en-GB" sz="1200" b="0" i="0" u="none" strike="noStrike" kern="1200" baseline="0" dirty="0" smtClean="0">
                <a:solidFill>
                  <a:schemeClr val="tx1"/>
                </a:solidFill>
                <a:latin typeface="+mn-lt"/>
                <a:ea typeface="+mn-ea"/>
                <a:cs typeface="+mn-cs"/>
              </a:rPr>
              <a:t>patients will develop HCC during their </a:t>
            </a:r>
            <a:r>
              <a:rPr lang="en-GB" sz="1200" b="1" i="0" u="none" strike="noStrike" kern="1200" baseline="0" dirty="0" smtClean="0">
                <a:solidFill>
                  <a:schemeClr val="tx1"/>
                </a:solidFill>
                <a:latin typeface="+mn-lt"/>
                <a:ea typeface="+mn-ea"/>
                <a:cs typeface="+mn-cs"/>
              </a:rPr>
              <a:t>1–8% of patients with cirrhosis develop HCC per year</a:t>
            </a:r>
            <a:r>
              <a:rPr lang="en-GB" sz="1200" b="0" i="0" u="none" strike="noStrike" kern="1200" baseline="0" dirty="0" smtClean="0">
                <a:solidFill>
                  <a:schemeClr val="tx1"/>
                </a:solidFill>
                <a:latin typeface="+mn-lt"/>
                <a:ea typeface="+mn-ea"/>
                <a:cs typeface="+mn-cs"/>
              </a:rPr>
              <a:t> (e.g. 2% in HBV-infected cirrhotic patients and 3–8% in </a:t>
            </a:r>
            <a:r>
              <a:rPr lang="en-GB" sz="1200" b="1" i="0" u="none" strike="noStrike" kern="1200" baseline="0" dirty="0" smtClean="0">
                <a:solidFill>
                  <a:schemeClr val="tx1"/>
                </a:solidFill>
                <a:latin typeface="+mn-lt"/>
                <a:ea typeface="+mn-ea"/>
                <a:cs typeface="+mn-cs"/>
              </a:rPr>
              <a:t>HCV-infected </a:t>
            </a:r>
            <a:r>
              <a:rPr lang="en-GB" sz="1200" b="0" i="0" u="none" strike="noStrike" kern="1200" baseline="0" dirty="0" smtClean="0">
                <a:solidFill>
                  <a:schemeClr val="tx1"/>
                </a:solidFill>
                <a:latin typeface="+mn-lt"/>
                <a:ea typeface="+mn-ea"/>
                <a:cs typeface="+mn-cs"/>
              </a:rPr>
              <a:t>cirrhotic patients).16</a:t>
            </a:r>
          </a:p>
          <a:p>
            <a:endParaRPr lang="it-IT" dirty="0" smtClean="0"/>
          </a:p>
          <a:p>
            <a:r>
              <a:rPr lang="it-IT" dirty="0" smtClean="0"/>
              <a:t>L’HCC è riconosciuto</a:t>
            </a:r>
            <a:r>
              <a:rPr lang="it-IT" baseline="0" dirty="0" smtClean="0"/>
              <a:t> come uno dei </a:t>
            </a:r>
            <a:r>
              <a:rPr lang="it-IT" baseline="0" dirty="0" err="1" smtClean="0"/>
              <a:t>tumor</a:t>
            </a:r>
            <a:r>
              <a:rPr lang="it-IT" baseline="0" dirty="0" smtClean="0"/>
              <a:t> maggiormente </a:t>
            </a:r>
            <a:r>
              <a:rPr lang="it-IT" baseline="0" dirty="0" err="1" smtClean="0"/>
              <a:t>chemiorestenti</a:t>
            </a:r>
            <a:r>
              <a:rPr lang="it-IT" baseline="0" dirty="0" smtClean="0"/>
              <a:t>, normali schemi di chemioterapia sistemica non sono indicati nel trattamento del HCC avanzato, per via della frequente sovrapposizione fra HCC e cirrosi che espone ad una aumentato rischio di tossicità legato all’alterazione del metabolismo dei suddetti famaci ed incrementare il rischio di gravi effetti collaterali (gravi infezioni sono letali nei cirrotici in quanto immunodepressi) e solo da pochi anni con l’introduzione della </a:t>
            </a:r>
            <a:r>
              <a:rPr lang="it-IT" baseline="0" dirty="0" err="1" smtClean="0"/>
              <a:t>molecular</a:t>
            </a:r>
            <a:r>
              <a:rPr lang="it-IT" baseline="0" dirty="0" smtClean="0"/>
              <a:t> </a:t>
            </a:r>
            <a:r>
              <a:rPr lang="it-IT" baseline="0" dirty="0" err="1" smtClean="0"/>
              <a:t>targeted</a:t>
            </a:r>
            <a:r>
              <a:rPr lang="it-IT" baseline="0" dirty="0" smtClean="0"/>
              <a:t> </a:t>
            </a:r>
            <a:r>
              <a:rPr lang="it-IT" baseline="0" dirty="0" err="1" smtClean="0"/>
              <a:t>therapy</a:t>
            </a:r>
            <a:r>
              <a:rPr lang="it-IT" baseline="0" dirty="0" smtClean="0"/>
              <a:t> si sono aperti orizzonti per la chemioterapia sistemica dei pazienti non eleggibili ad altra terapia</a:t>
            </a:r>
          </a:p>
          <a:p>
            <a:endParaRPr lang="it-IT" baseline="0" dirty="0" smtClean="0"/>
          </a:p>
          <a:p>
            <a:r>
              <a:rPr lang="en-GB" sz="1200" b="0" i="0" u="none" strike="noStrike" kern="1200" baseline="0" dirty="0" smtClean="0">
                <a:solidFill>
                  <a:schemeClr val="tx1"/>
                </a:solidFill>
                <a:latin typeface="+mn-lt"/>
                <a:ea typeface="+mn-ea"/>
                <a:cs typeface="+mn-cs"/>
              </a:rPr>
              <a:t>Advanced HCC (BCLC stage C): Patients with cancer-related symptoms (symptomatic tumours, ECOG 1-2), macrovascular invasion (either segmental or portal invasion) or extrahepatic spread (lymph node involvement or metastases) bear a poor prognosis, with expected median survival times of 6–8</a:t>
            </a:r>
          </a:p>
          <a:p>
            <a:r>
              <a:rPr lang="en-GB" sz="1200" b="0" i="0" u="none" strike="noStrike" kern="1200" baseline="0" dirty="0" smtClean="0">
                <a:solidFill>
                  <a:schemeClr val="tx1"/>
                </a:solidFill>
                <a:latin typeface="+mn-lt"/>
                <a:ea typeface="+mn-ea"/>
                <a:cs typeface="+mn-cs"/>
              </a:rPr>
              <a:t>months or 25% at one year</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2</a:t>
            </a:fld>
            <a:endParaRPr lang="en-GB"/>
          </a:p>
        </p:txBody>
      </p:sp>
    </p:spTree>
    <p:extLst>
      <p:ext uri="{BB962C8B-B14F-4D97-AF65-F5344CB8AC3E}">
        <p14:creationId xmlns:p14="http://schemas.microsoft.com/office/powerpoint/2010/main" val="212879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Tx/>
              <a:buChar char="-"/>
            </a:pPr>
            <a:r>
              <a:rPr lang="it-IT" dirty="0" smtClean="0"/>
              <a:t>L’analisi</a:t>
            </a:r>
            <a:r>
              <a:rPr lang="it-IT" baseline="0" dirty="0" smtClean="0"/>
              <a:t> della </a:t>
            </a:r>
            <a:r>
              <a:rPr lang="it-IT" baseline="0" dirty="0" err="1" smtClean="0"/>
              <a:t>sopravvienza</a:t>
            </a:r>
            <a:r>
              <a:rPr lang="it-IT" baseline="0" dirty="0" smtClean="0"/>
              <a:t> media e della sopravvivenza libera da progressione ha evidenziato una omogenea attività clinica del </a:t>
            </a:r>
            <a:r>
              <a:rPr lang="it-IT" baseline="0" dirty="0" err="1" smtClean="0"/>
              <a:t>cabozantinib</a:t>
            </a:r>
            <a:r>
              <a:rPr lang="it-IT" baseline="0" dirty="0" smtClean="0"/>
              <a:t> in pazienti con epatopatie ad eziologia deversa e con caratteristiche demografiche diverse.</a:t>
            </a:r>
          </a:p>
          <a:p>
            <a:pPr marL="171450" indent="-171450">
              <a:buFontTx/>
              <a:buChar char="-"/>
            </a:pPr>
            <a:r>
              <a:rPr lang="it-IT" baseline="0" dirty="0" smtClean="0"/>
              <a:t>Unica eccezione è </a:t>
            </a:r>
            <a:r>
              <a:rPr lang="it-IT" baseline="0" dirty="0" err="1" smtClean="0"/>
              <a:t>repparesentasta</a:t>
            </a:r>
            <a:r>
              <a:rPr lang="it-IT" baseline="0" dirty="0" smtClean="0"/>
              <a:t> dai dati riguardanti i pazienti affetti da HCV i quali un </a:t>
            </a:r>
            <a:r>
              <a:rPr lang="it-IT" baseline="0" dirty="0" err="1" smtClean="0"/>
              <a:t>hazard</a:t>
            </a:r>
            <a:r>
              <a:rPr lang="it-IT" baseline="0" dirty="0" smtClean="0"/>
              <a:t> ratio for </a:t>
            </a:r>
            <a:r>
              <a:rPr lang="it-IT" baseline="0" dirty="0" err="1" smtClean="0"/>
              <a:t>death</a:t>
            </a:r>
            <a:r>
              <a:rPr lang="it-IT" baseline="0" dirty="0" smtClean="0"/>
              <a:t> pari a 1,1 e per i pazienti arruolati in asia che non presentavano un miglioramento per i rischio relativo di morte (HR 1,01), non confermato tuttavia in pz di razza asiatica arruolati nel resto del mondo. </a:t>
            </a:r>
            <a:endParaRPr lang="en-GB" dirty="0" smtClean="0"/>
          </a:p>
          <a:p>
            <a:r>
              <a:rPr lang="en-GB" dirty="0" err="1" smtClean="0"/>
              <a:t>Tali</a:t>
            </a:r>
            <a:r>
              <a:rPr lang="en-GB" baseline="0" dirty="0" smtClean="0"/>
              <a:t> </a:t>
            </a:r>
            <a:r>
              <a:rPr lang="en-GB" baseline="0" dirty="0" err="1" smtClean="0"/>
              <a:t>evidenze</a:t>
            </a:r>
            <a:r>
              <a:rPr lang="en-GB" baseline="0" dirty="0" smtClean="0"/>
              <a:t> </a:t>
            </a:r>
            <a:r>
              <a:rPr lang="en-GB" baseline="0" dirty="0" err="1" smtClean="0"/>
              <a:t>suggeriscono</a:t>
            </a:r>
            <a:r>
              <a:rPr lang="en-GB" baseline="0" dirty="0" smtClean="0"/>
              <a:t> </a:t>
            </a:r>
            <a:r>
              <a:rPr lang="en-GB" baseline="0" dirty="0" err="1" smtClean="0"/>
              <a:t>che</a:t>
            </a:r>
            <a:r>
              <a:rPr lang="en-GB" baseline="0" dirty="0" smtClean="0"/>
              <a:t> </a:t>
            </a:r>
            <a:r>
              <a:rPr lang="en-GB" baseline="0" dirty="0" err="1" smtClean="0"/>
              <a:t>sia</a:t>
            </a:r>
            <a:r>
              <a:rPr lang="en-GB" baseline="0" dirty="0" smtClean="0"/>
              <a:t> </a:t>
            </a:r>
            <a:r>
              <a:rPr lang="en-GB" baseline="0" dirty="0" err="1" smtClean="0"/>
              <a:t>necessario</a:t>
            </a:r>
            <a:r>
              <a:rPr lang="en-GB" baseline="0" dirty="0" smtClean="0"/>
              <a:t> </a:t>
            </a:r>
            <a:r>
              <a:rPr lang="en-GB" baseline="0" dirty="0" err="1" smtClean="0"/>
              <a:t>approfondire</a:t>
            </a:r>
            <a:r>
              <a:rPr lang="en-GB" baseline="0" dirty="0" smtClean="0"/>
              <a:t> </a:t>
            </a:r>
            <a:r>
              <a:rPr lang="en-GB" baseline="0" dirty="0" err="1" smtClean="0"/>
              <a:t>tali</a:t>
            </a:r>
            <a:r>
              <a:rPr lang="en-GB" baseline="0" dirty="0" smtClean="0"/>
              <a:t> </a:t>
            </a:r>
            <a:r>
              <a:rPr lang="en-GB" baseline="0" dirty="0" err="1" smtClean="0"/>
              <a:t>differenze</a:t>
            </a:r>
            <a:r>
              <a:rPr lang="en-GB" baseline="0" dirty="0" smtClean="0"/>
              <a:t> con </a:t>
            </a:r>
            <a:r>
              <a:rPr lang="en-GB" baseline="0" dirty="0" err="1" smtClean="0"/>
              <a:t>studi</a:t>
            </a:r>
            <a:r>
              <a:rPr lang="en-GB" baseline="0" dirty="0" smtClean="0"/>
              <a:t> </a:t>
            </a:r>
            <a:r>
              <a:rPr lang="en-GB" baseline="0" dirty="0" err="1" smtClean="0"/>
              <a:t>ulteriori</a:t>
            </a:r>
            <a:r>
              <a:rPr lang="en-GB" baseline="0" dirty="0" smtClean="0"/>
              <a:t> con </a:t>
            </a:r>
            <a:r>
              <a:rPr lang="en-GB" baseline="0" dirty="0" err="1" smtClean="0"/>
              <a:t>specifica</a:t>
            </a:r>
            <a:r>
              <a:rPr lang="en-GB" baseline="0" dirty="0" smtClean="0"/>
              <a:t> </a:t>
            </a:r>
            <a:r>
              <a:rPr lang="en-GB" baseline="0" dirty="0" err="1" smtClean="0"/>
              <a:t>stratificazione</a:t>
            </a:r>
            <a:r>
              <a:rPr lang="en-GB" baseline="0" dirty="0" smtClean="0"/>
              <a:t> per </a:t>
            </a:r>
            <a:r>
              <a:rPr lang="en-GB" baseline="0" dirty="0" err="1" smtClean="0"/>
              <a:t>razza</a:t>
            </a:r>
            <a:r>
              <a:rPr lang="en-GB" baseline="0" dirty="0" smtClean="0"/>
              <a:t>, </a:t>
            </a:r>
            <a:r>
              <a:rPr lang="en-GB" baseline="0" dirty="0" err="1" smtClean="0"/>
              <a:t>regione</a:t>
            </a:r>
            <a:r>
              <a:rPr lang="en-GB" baseline="0" dirty="0" smtClean="0"/>
              <a:t> e </a:t>
            </a:r>
            <a:r>
              <a:rPr lang="en-GB" baseline="0" dirty="0" err="1" smtClean="0"/>
              <a:t>fattori</a:t>
            </a:r>
            <a:r>
              <a:rPr lang="en-GB" baseline="0" dirty="0" smtClean="0"/>
              <a:t> </a:t>
            </a:r>
            <a:r>
              <a:rPr lang="en-GB" baseline="0" dirty="0" err="1" smtClean="0"/>
              <a:t>eziologici</a:t>
            </a:r>
            <a:r>
              <a:rPr lang="en-GB" baseline="0" dirty="0" smtClean="0"/>
              <a:t> </a:t>
            </a:r>
            <a:r>
              <a:rPr lang="en-GB" baseline="0" dirty="0" err="1" smtClean="0"/>
              <a:t>dell’apeatopatia</a:t>
            </a:r>
            <a:r>
              <a:rPr lang="en-GB" baseline="0" dirty="0" smtClean="0"/>
              <a:t> per </a:t>
            </a:r>
            <a:r>
              <a:rPr lang="en-GB" baseline="0" dirty="0" err="1" smtClean="0"/>
              <a:t>riconoscere</a:t>
            </a:r>
            <a:r>
              <a:rPr lang="en-GB" baseline="0" dirty="0" smtClean="0"/>
              <a:t> </a:t>
            </a:r>
            <a:r>
              <a:rPr lang="en-GB" baseline="0" dirty="0" err="1" smtClean="0"/>
              <a:t>differenze</a:t>
            </a:r>
            <a:r>
              <a:rPr lang="en-GB" baseline="0" dirty="0" smtClean="0"/>
              <a:t> </a:t>
            </a:r>
            <a:r>
              <a:rPr lang="en-GB" baseline="0" dirty="0" err="1" smtClean="0"/>
              <a:t>fattori</a:t>
            </a:r>
            <a:r>
              <a:rPr lang="en-GB" baseline="0" dirty="0" smtClean="0"/>
              <a:t> </a:t>
            </a:r>
            <a:r>
              <a:rPr lang="en-GB" baseline="0" dirty="0" err="1" smtClean="0"/>
              <a:t>prognostici</a:t>
            </a:r>
            <a:r>
              <a:rPr lang="en-GB" baseline="0" dirty="0" smtClean="0"/>
              <a:t> di </a:t>
            </a:r>
            <a:r>
              <a:rPr lang="en-GB" baseline="0" dirty="0" err="1" smtClean="0"/>
              <a:t>efficacia</a:t>
            </a:r>
            <a:r>
              <a:rPr lang="en-GB" baseline="0" dirty="0" smtClean="0"/>
              <a:t> del </a:t>
            </a:r>
            <a:r>
              <a:rPr lang="en-GB" baseline="0" dirty="0" err="1" smtClean="0"/>
              <a:t>cabozantinib</a:t>
            </a:r>
            <a:r>
              <a:rPr lang="en-GB" baseline="0" dirty="0" smtClean="0"/>
              <a:t> </a:t>
            </a:r>
            <a:r>
              <a:rPr lang="en-GB" baseline="0" dirty="0" err="1" smtClean="0"/>
              <a:t>nelle</a:t>
            </a:r>
            <a:r>
              <a:rPr lang="en-GB" baseline="0" dirty="0" smtClean="0"/>
              <a:t> diverse </a:t>
            </a:r>
            <a:r>
              <a:rPr lang="en-GB" baseline="0" dirty="0" err="1" smtClean="0"/>
              <a:t>sottopolazione</a:t>
            </a:r>
            <a:r>
              <a:rPr lang="en-GB" baseline="0" dirty="0" smtClean="0"/>
              <a:t> .</a:t>
            </a:r>
          </a:p>
          <a:p>
            <a:endParaRPr lang="en-GB" baseline="0" dirty="0" smtClean="0"/>
          </a:p>
          <a:p>
            <a:r>
              <a:rPr lang="en-GB" dirty="0" smtClean="0"/>
              <a:t>suggestion that future subgroup analyses stratified according to race, region, and etiologic factor are necessary to discern the relative prognostic and predictive effect of these subpopulations on </a:t>
            </a:r>
            <a:r>
              <a:rPr lang="en-GB" dirty="0" err="1" smtClean="0"/>
              <a:t>cabozantinib</a:t>
            </a:r>
            <a:r>
              <a:rPr lang="en-GB" dirty="0" smtClean="0"/>
              <a:t> treatment outcomes.</a:t>
            </a:r>
          </a:p>
          <a:p>
            <a:endParaRPr lang="it-IT" dirty="0" smtClean="0"/>
          </a:p>
          <a:p>
            <a:pPr marL="171450" indent="-171450">
              <a:buFontTx/>
              <a:buChar char="-"/>
            </a:pPr>
            <a:r>
              <a:rPr lang="it-IT" dirty="0" smtClean="0"/>
              <a:t>Infine è stato osservato</a:t>
            </a:r>
            <a:r>
              <a:rPr lang="it-IT" baseline="0" dirty="0" smtClean="0"/>
              <a:t> che nei pazienti che erano stati sottoposti a precedente terapia con </a:t>
            </a:r>
            <a:r>
              <a:rPr lang="it-IT" baseline="0" dirty="0" err="1" smtClean="0"/>
              <a:t>sorafenib</a:t>
            </a:r>
            <a:r>
              <a:rPr lang="it-IT" baseline="0" dirty="0" smtClean="0"/>
              <a:t> presentavano OS 11,3 mesi vs 7,2 mesi con placebo con HR di 0,7; </a:t>
            </a:r>
            <a:r>
              <a:rPr lang="it-IT" baseline="0" dirty="0" err="1" smtClean="0"/>
              <a:t>sopravvienza</a:t>
            </a:r>
            <a:r>
              <a:rPr lang="it-IT" baseline="0" dirty="0" smtClean="0"/>
              <a:t> senza progressione 5,5 mesi vs 1,9 mesi con placebo </a:t>
            </a:r>
            <a:r>
              <a:rPr lang="en-GB" sz="1200" b="0" i="0" u="none" strike="noStrike" kern="1200" baseline="0" dirty="0" err="1" smtClean="0">
                <a:solidFill>
                  <a:schemeClr val="tx1"/>
                </a:solidFill>
                <a:latin typeface="+mn-lt"/>
                <a:ea typeface="+mn-ea"/>
                <a:cs typeface="+mn-cs"/>
              </a:rPr>
              <a:t>ribadendo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l’efficacia</a:t>
            </a:r>
            <a:r>
              <a:rPr lang="en-GB" sz="1200" b="0" i="0" u="none" strike="noStrike" kern="1200" baseline="0" dirty="0" smtClean="0">
                <a:solidFill>
                  <a:schemeClr val="tx1"/>
                </a:solidFill>
                <a:latin typeface="+mn-lt"/>
                <a:ea typeface="+mn-ea"/>
                <a:cs typeface="+mn-cs"/>
              </a:rPr>
              <a:t> del </a:t>
            </a:r>
            <a:r>
              <a:rPr lang="en-GB" sz="1200" b="0" i="0" u="none" strike="noStrike" kern="1200" baseline="0" dirty="0" err="1" smtClean="0">
                <a:solidFill>
                  <a:schemeClr val="tx1"/>
                </a:solidFill>
                <a:latin typeface="+mn-lt"/>
                <a:ea typeface="+mn-ea"/>
                <a:cs typeface="+mn-cs"/>
              </a:rPr>
              <a:t>cabozatinib</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quelli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che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sono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meccanismi</a:t>
            </a:r>
            <a:r>
              <a:rPr lang="en-GB" sz="1200" b="0" i="0" u="none" strike="noStrike" kern="1200" baseline="0" dirty="0" smtClean="0">
                <a:solidFill>
                  <a:schemeClr val="tx1"/>
                </a:solidFill>
                <a:latin typeface="+mn-lt"/>
                <a:ea typeface="+mn-ea"/>
                <a:cs typeface="+mn-cs"/>
              </a:rPr>
              <a:t> di </a:t>
            </a:r>
            <a:r>
              <a:rPr lang="en-GB" sz="1200" b="0" i="0" u="none" strike="noStrike" kern="1200" baseline="0" dirty="0" err="1" smtClean="0">
                <a:solidFill>
                  <a:schemeClr val="tx1"/>
                </a:solidFill>
                <a:latin typeface="+mn-lt"/>
                <a:ea typeface="+mn-ea"/>
                <a:cs typeface="+mn-cs"/>
              </a:rPr>
              <a:t>resistenza</a:t>
            </a:r>
            <a:r>
              <a:rPr lang="en-GB" sz="1200" b="0" i="0" u="none" strike="noStrike" kern="1200" baseline="0" dirty="0" smtClean="0">
                <a:solidFill>
                  <a:schemeClr val="tx1"/>
                </a:solidFill>
                <a:latin typeface="+mn-lt"/>
                <a:ea typeface="+mn-ea"/>
                <a:cs typeface="+mn-cs"/>
              </a:rPr>
              <a:t> al </a:t>
            </a:r>
            <a:r>
              <a:rPr lang="en-GB" sz="1200" b="0" i="0" u="none" strike="noStrike" kern="1200" baseline="0" dirty="0" err="1" smtClean="0">
                <a:solidFill>
                  <a:schemeClr val="tx1"/>
                </a:solidFill>
                <a:latin typeface="+mn-lt"/>
                <a:ea typeface="+mn-ea"/>
                <a:cs typeface="+mn-cs"/>
              </a:rPr>
              <a:t>sorafenib</a:t>
            </a:r>
            <a:r>
              <a:rPr lang="en-GB" sz="1200" b="0" i="0" u="none" strike="noStrike" kern="1200" baseline="0" dirty="0" smtClean="0">
                <a:solidFill>
                  <a:schemeClr val="tx1"/>
                </a:solidFill>
                <a:latin typeface="+mn-lt"/>
                <a:ea typeface="+mn-ea"/>
                <a:cs typeface="+mn-cs"/>
              </a:rPr>
              <a:t>.</a:t>
            </a:r>
          </a:p>
          <a:p>
            <a:pPr marL="171450" indent="-171450">
              <a:buFontTx/>
              <a:buChar char="-"/>
            </a:pPr>
            <a:endParaRPr lang="en-GB" dirty="0" smtClean="0"/>
          </a:p>
          <a:p>
            <a:r>
              <a:rPr lang="en-GB" sz="1200" b="0" i="0" u="none" strike="noStrike" kern="1200" baseline="0" dirty="0" smtClean="0">
                <a:solidFill>
                  <a:schemeClr val="tx1"/>
                </a:solidFill>
                <a:latin typeface="+mn-lt"/>
                <a:ea typeface="+mn-ea"/>
                <a:cs typeface="+mn-cs"/>
              </a:rPr>
              <a:t>In the subgroup of patients whose only previous systemic therapy was </a:t>
            </a:r>
            <a:r>
              <a:rPr lang="en-GB" sz="1200" b="0" i="0" u="none" strike="noStrike" kern="1200" baseline="0" dirty="0" err="1" smtClean="0">
                <a:solidFill>
                  <a:schemeClr val="tx1"/>
                </a:solidFill>
                <a:latin typeface="+mn-lt"/>
                <a:ea typeface="+mn-ea"/>
                <a:cs typeface="+mn-cs"/>
              </a:rPr>
              <a:t>sorafenib</a:t>
            </a:r>
            <a:r>
              <a:rPr lang="en-GB" sz="1200" b="0" i="0" u="none" strike="noStrike" kern="1200" baseline="0" dirty="0" smtClean="0">
                <a:solidFill>
                  <a:schemeClr val="tx1"/>
                </a:solidFill>
                <a:latin typeface="+mn-lt"/>
                <a:ea typeface="+mn-ea"/>
                <a:cs typeface="+mn-cs"/>
              </a:rPr>
              <a:t>, the median overall survival was 11.3 months with </a:t>
            </a:r>
            <a:r>
              <a:rPr lang="en-GB" sz="1200" b="0" i="0" u="none" strike="noStrike" kern="1200" baseline="0" dirty="0" err="1" smtClean="0">
                <a:solidFill>
                  <a:schemeClr val="tx1"/>
                </a:solidFill>
                <a:latin typeface="+mn-lt"/>
                <a:ea typeface="+mn-ea"/>
                <a:cs typeface="+mn-cs"/>
              </a:rPr>
              <a:t>cabozantinib</a:t>
            </a:r>
            <a:r>
              <a:rPr lang="en-GB" sz="1200" b="0" i="0" u="none" strike="noStrike" kern="1200" baseline="0" dirty="0" smtClean="0">
                <a:solidFill>
                  <a:schemeClr val="tx1"/>
                </a:solidFill>
                <a:latin typeface="+mn-lt"/>
                <a:ea typeface="+mn-ea"/>
                <a:cs typeface="+mn-cs"/>
              </a:rPr>
              <a:t> and 7.2 months with placebo (stratified hazard ratio for death, 0.70; 95% CI, 0.55 to 0.88), and the median progression-free survival was 5.5 months with </a:t>
            </a:r>
            <a:r>
              <a:rPr lang="en-GB" sz="1200" b="0" i="0" u="none" strike="noStrike" kern="1200" baseline="0" dirty="0" err="1" smtClean="0">
                <a:solidFill>
                  <a:schemeClr val="tx1"/>
                </a:solidFill>
                <a:latin typeface="+mn-lt"/>
                <a:ea typeface="+mn-ea"/>
                <a:cs typeface="+mn-cs"/>
              </a:rPr>
              <a:t>cabozantinib</a:t>
            </a:r>
            <a:r>
              <a:rPr lang="en-GB" sz="1200" b="0" i="0" u="none" strike="noStrike" kern="1200" baseline="0" dirty="0" smtClean="0">
                <a:solidFill>
                  <a:schemeClr val="tx1"/>
                </a:solidFill>
                <a:latin typeface="+mn-lt"/>
                <a:ea typeface="+mn-ea"/>
                <a:cs typeface="+mn-cs"/>
              </a:rPr>
              <a:t> and 1.9 months with placebo (stratified hazard ratio for disease progression or death, 0.40; 95% CI, 0.32 to 0.50) </a:t>
            </a:r>
            <a:r>
              <a:rPr lang="en-GB" sz="1200" b="0" i="0" u="none" strike="noStrike" kern="1200" baseline="0" dirty="0" err="1" smtClean="0">
                <a:solidFill>
                  <a:schemeClr val="tx1"/>
                </a:solidFill>
                <a:latin typeface="+mn-lt"/>
                <a:ea typeface="+mn-ea"/>
                <a:cs typeface="+mn-cs"/>
              </a:rPr>
              <a:t>ribadendo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l’efficacia</a:t>
            </a:r>
            <a:r>
              <a:rPr lang="en-GB" sz="1200" b="0" i="0" u="none" strike="noStrike" kern="1200" baseline="0" dirty="0" smtClean="0">
                <a:solidFill>
                  <a:schemeClr val="tx1"/>
                </a:solidFill>
                <a:latin typeface="+mn-lt"/>
                <a:ea typeface="+mn-ea"/>
                <a:cs typeface="+mn-cs"/>
              </a:rPr>
              <a:t> del </a:t>
            </a:r>
            <a:r>
              <a:rPr lang="en-GB" sz="1200" b="0" i="0" u="none" strike="noStrike" kern="1200" baseline="0" dirty="0" err="1" smtClean="0">
                <a:solidFill>
                  <a:schemeClr val="tx1"/>
                </a:solidFill>
                <a:latin typeface="+mn-lt"/>
                <a:ea typeface="+mn-ea"/>
                <a:cs typeface="+mn-cs"/>
              </a:rPr>
              <a:t>cabozatinib</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su</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quelli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che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sono</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meccanismi</a:t>
            </a:r>
            <a:r>
              <a:rPr lang="en-GB" sz="1200" b="0" i="0" u="none" strike="noStrike" kern="1200" baseline="0" dirty="0" smtClean="0">
                <a:solidFill>
                  <a:schemeClr val="tx1"/>
                </a:solidFill>
                <a:latin typeface="+mn-lt"/>
                <a:ea typeface="+mn-ea"/>
                <a:cs typeface="+mn-cs"/>
              </a:rPr>
              <a:t> di </a:t>
            </a:r>
            <a:r>
              <a:rPr lang="en-GB" sz="1200" b="0" i="0" u="none" strike="noStrike" kern="1200" baseline="0" dirty="0" err="1" smtClean="0">
                <a:solidFill>
                  <a:schemeClr val="tx1"/>
                </a:solidFill>
                <a:latin typeface="+mn-lt"/>
                <a:ea typeface="+mn-ea"/>
                <a:cs typeface="+mn-cs"/>
              </a:rPr>
              <a:t>resistenza</a:t>
            </a:r>
            <a:r>
              <a:rPr lang="en-GB" sz="1200" b="0" i="0" u="none" strike="noStrike" kern="1200" baseline="0" dirty="0" smtClean="0">
                <a:solidFill>
                  <a:schemeClr val="tx1"/>
                </a:solidFill>
                <a:latin typeface="+mn-lt"/>
                <a:ea typeface="+mn-ea"/>
                <a:cs typeface="+mn-cs"/>
              </a:rPr>
              <a:t> al </a:t>
            </a:r>
            <a:r>
              <a:rPr lang="en-GB" sz="1200" b="0" i="0" u="none" strike="noStrike" kern="1200" baseline="0" dirty="0" err="1" smtClean="0">
                <a:solidFill>
                  <a:schemeClr val="tx1"/>
                </a:solidFill>
                <a:latin typeface="+mn-lt"/>
                <a:ea typeface="+mn-ea"/>
                <a:cs typeface="+mn-cs"/>
              </a:rPr>
              <a:t>sorafenib</a:t>
            </a:r>
            <a:r>
              <a:rPr lang="en-GB" sz="1200" b="0" i="0" u="none" strike="noStrike" kern="1200" baseline="0" dirty="0" smtClean="0">
                <a:solidFill>
                  <a:schemeClr val="tx1"/>
                </a:solidFill>
                <a:latin typeface="+mn-lt"/>
                <a:ea typeface="+mn-ea"/>
                <a:cs typeface="+mn-cs"/>
              </a:rPr>
              <a:t>.</a:t>
            </a:r>
            <a:endParaRPr lang="en-GB" dirty="0">
              <a:solidFill>
                <a:srgbClr val="FF0000"/>
              </a:solidFill>
            </a:endParaRPr>
          </a:p>
        </p:txBody>
      </p:sp>
      <p:sp>
        <p:nvSpPr>
          <p:cNvPr id="4" name="Segnaposto numero diapositiva 3"/>
          <p:cNvSpPr>
            <a:spLocks noGrp="1"/>
          </p:cNvSpPr>
          <p:nvPr>
            <p:ph type="sldNum" sz="quarter" idx="10"/>
          </p:nvPr>
        </p:nvSpPr>
        <p:spPr/>
        <p:txBody>
          <a:bodyPr/>
          <a:lstStyle/>
          <a:p>
            <a:fld id="{9512E490-939A-4197-A133-FC962E050EFF}" type="slidenum">
              <a:rPr lang="en-GB" smtClean="0"/>
              <a:t>22</a:t>
            </a:fld>
            <a:endParaRPr lang="en-GB"/>
          </a:p>
        </p:txBody>
      </p:sp>
    </p:spTree>
    <p:extLst>
      <p:ext uri="{BB962C8B-B14F-4D97-AF65-F5344CB8AC3E}">
        <p14:creationId xmlns:p14="http://schemas.microsoft.com/office/powerpoint/2010/main" val="206104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Grade 1 Mild; asymptomatic or mild symptoms; clinical or diagnostic observations only; </a:t>
            </a:r>
            <a:r>
              <a:rPr lang="en-GB" sz="1200" b="1" kern="1200" dirty="0" smtClean="0">
                <a:solidFill>
                  <a:schemeClr val="tx1"/>
                </a:solidFill>
                <a:effectLst/>
                <a:latin typeface="+mn-lt"/>
                <a:ea typeface="+mn-ea"/>
                <a:cs typeface="+mn-cs"/>
              </a:rPr>
              <a:t>intervention not indicated</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Grade 2 Moderate; minimal</a:t>
            </a:r>
            <a:r>
              <a:rPr lang="en-GB" sz="1200" b="1" kern="1200" dirty="0" smtClean="0">
                <a:solidFill>
                  <a:schemeClr val="tx1"/>
                </a:solidFill>
                <a:effectLst/>
                <a:latin typeface="+mn-lt"/>
                <a:ea typeface="+mn-ea"/>
                <a:cs typeface="+mn-cs"/>
              </a:rPr>
              <a:t>, local or </a:t>
            </a:r>
            <a:r>
              <a:rPr lang="en-GB" sz="1200" b="1" kern="1200" dirty="0" err="1" smtClean="0">
                <a:solidFill>
                  <a:schemeClr val="tx1"/>
                </a:solidFill>
                <a:effectLst/>
                <a:latin typeface="+mn-lt"/>
                <a:ea typeface="+mn-ea"/>
                <a:cs typeface="+mn-cs"/>
              </a:rPr>
              <a:t>noninvasive</a:t>
            </a:r>
            <a:r>
              <a:rPr lang="en-GB" sz="1200" b="1" kern="1200" dirty="0" smtClean="0">
                <a:solidFill>
                  <a:schemeClr val="tx1"/>
                </a:solidFill>
                <a:effectLst/>
                <a:latin typeface="+mn-lt"/>
                <a:ea typeface="+mn-ea"/>
                <a:cs typeface="+mn-cs"/>
              </a:rPr>
              <a:t> intervention indicated</a:t>
            </a:r>
            <a:r>
              <a:rPr lang="en-GB" sz="1200" kern="1200" dirty="0" smtClean="0">
                <a:solidFill>
                  <a:schemeClr val="tx1"/>
                </a:solidFill>
                <a:effectLst/>
                <a:latin typeface="+mn-lt"/>
                <a:ea typeface="+mn-ea"/>
                <a:cs typeface="+mn-cs"/>
              </a:rPr>
              <a:t>; limiting age-appropriate instrumental ADL*. </a:t>
            </a:r>
          </a:p>
          <a:p>
            <a:r>
              <a:rPr lang="en-GB" sz="1200" kern="1200" dirty="0" smtClean="0">
                <a:solidFill>
                  <a:schemeClr val="tx1"/>
                </a:solidFill>
                <a:effectLst/>
                <a:latin typeface="+mn-lt"/>
                <a:ea typeface="+mn-ea"/>
                <a:cs typeface="+mn-cs"/>
              </a:rPr>
              <a:t>Grade 3 Severe or medically significant but  not immediately life-threatening;  hospitalization or prolongation of  hospitalization indicated; disabling;  limiting self care ADL**.  </a:t>
            </a:r>
          </a:p>
          <a:p>
            <a:r>
              <a:rPr lang="en-GB" sz="1200" kern="1200" dirty="0" smtClean="0">
                <a:solidFill>
                  <a:schemeClr val="tx1"/>
                </a:solidFill>
                <a:effectLst/>
                <a:latin typeface="+mn-lt"/>
                <a:ea typeface="+mn-ea"/>
                <a:cs typeface="+mn-cs"/>
              </a:rPr>
              <a:t>Grade 4 Life-threatening consequences;  urgent intervention indicated. </a:t>
            </a:r>
          </a:p>
          <a:p>
            <a:r>
              <a:rPr lang="en-GB" dirty="0" smtClean="0"/>
              <a:t>	The most common grade 3 or 4 adverse events in the </a:t>
            </a:r>
            <a:r>
              <a:rPr lang="en-GB" dirty="0" err="1" smtClean="0"/>
              <a:t>cabozantinib</a:t>
            </a:r>
            <a:r>
              <a:rPr lang="en-GB" dirty="0" smtClean="0"/>
              <a:t> group were palmar– plantar </a:t>
            </a:r>
            <a:r>
              <a:rPr lang="en-GB" dirty="0" err="1" smtClean="0"/>
              <a:t>erythrodysesthesia</a:t>
            </a:r>
            <a:r>
              <a:rPr lang="en-GB" dirty="0" smtClean="0"/>
              <a:t> (17%, vs. 0% with 	placebo),  hypertension (16% vs. 2%), increased aspartate aminotransferase level (12% vs. 7%), fatigue (10% vs. 4%), and </a:t>
            </a:r>
            <a:r>
              <a:rPr lang="en-GB" dirty="0" err="1" smtClean="0"/>
              <a:t>diarrhea</a:t>
            </a:r>
            <a:r>
              <a:rPr lang="en-GB" dirty="0" smtClean="0"/>
              <a:t> (10% 	vs. 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Grade 5 Death related </a:t>
            </a:r>
            <a:r>
              <a:rPr lang="en-GB" dirty="0" smtClean="0"/>
              <a:t>serious adverse event was defined as an adverse event of any grade that caused death, was life-threatening, resulted in hospitalization or prolongation of hospitalization, was deemed medically important, or resulted in disability or birth defect. </a:t>
            </a:r>
          </a:p>
          <a:p>
            <a:endParaRPr lang="en-GB" sz="1200" kern="1200" dirty="0" smtClean="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23</a:t>
            </a:fld>
            <a:endParaRPr lang="en-GB"/>
          </a:p>
        </p:txBody>
      </p:sp>
    </p:spTree>
    <p:extLst>
      <p:ext uri="{BB962C8B-B14F-4D97-AF65-F5344CB8AC3E}">
        <p14:creationId xmlns:p14="http://schemas.microsoft.com/office/powerpoint/2010/main" val="2811001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Grade 5 adverse events</a:t>
            </a:r>
            <a:r>
              <a:rPr lang="en-GB" dirty="0" smtClean="0"/>
              <a:t> to be related to drugs: 6 patients in the </a:t>
            </a:r>
            <a:r>
              <a:rPr lang="en-GB" dirty="0" err="1" smtClean="0"/>
              <a:t>cabozantinib</a:t>
            </a:r>
            <a:r>
              <a:rPr lang="en-GB" dirty="0" smtClean="0"/>
              <a:t> group (one event each of hepatic failure, </a:t>
            </a:r>
            <a:r>
              <a:rPr lang="en-GB" dirty="0" err="1" smtClean="0"/>
              <a:t>bronchoesophageal</a:t>
            </a:r>
            <a:r>
              <a:rPr lang="en-GB" dirty="0" smtClean="0"/>
              <a:t> fistula, portal-vein thrombosis, upper gastrointestinal </a:t>
            </a:r>
            <a:r>
              <a:rPr lang="en-GB" dirty="0" err="1" smtClean="0"/>
              <a:t>hemorrhage</a:t>
            </a:r>
            <a:r>
              <a:rPr lang="en-GB" dirty="0" smtClean="0"/>
              <a:t>, pulmonary embolism, and the </a:t>
            </a:r>
            <a:r>
              <a:rPr lang="en-GB" dirty="0" err="1" smtClean="0"/>
              <a:t>hepatorenal</a:t>
            </a:r>
            <a:r>
              <a:rPr lang="en-GB" dirty="0" smtClean="0"/>
              <a:t> syndrome) vs 1 patient in the placebo group (hepatic failure).</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Grade 3 Severe or medically significant but  not immediately life-threatening;  hospitalization or prolongation of  hospitalization indicated; disabling;  limiting self care ADL**.  </a:t>
            </a:r>
          </a:p>
          <a:p>
            <a:r>
              <a:rPr lang="en-GB" sz="1200" kern="1200" dirty="0" smtClean="0">
                <a:solidFill>
                  <a:schemeClr val="tx1"/>
                </a:solidFill>
                <a:effectLst/>
                <a:latin typeface="+mn-lt"/>
                <a:ea typeface="+mn-ea"/>
                <a:cs typeface="+mn-cs"/>
              </a:rPr>
              <a:t>Grade 4 Life-threatening consequences;  urgent intervention indicated. </a:t>
            </a:r>
          </a:p>
          <a:p>
            <a:r>
              <a:rPr lang="en-GB" dirty="0" smtClean="0"/>
              <a:t>	The most common grade 3 or 4 adverse events in the </a:t>
            </a:r>
            <a:r>
              <a:rPr lang="en-GB" dirty="0" err="1" smtClean="0"/>
              <a:t>cabozantinib</a:t>
            </a:r>
            <a:r>
              <a:rPr lang="en-GB" dirty="0" smtClean="0"/>
              <a:t> group were palmar– plantar </a:t>
            </a:r>
            <a:r>
              <a:rPr lang="en-GB" dirty="0" err="1" smtClean="0"/>
              <a:t>erythrodysesthesia</a:t>
            </a:r>
            <a:r>
              <a:rPr lang="en-GB" dirty="0" smtClean="0"/>
              <a:t> (17%, vs. 0% with 	placebo),  hypertension (16% vs. 2%), increased aspartate aminotransferase level (12% vs. 7%), fatigue (10% vs. 4%), and </a:t>
            </a:r>
            <a:r>
              <a:rPr lang="en-GB" dirty="0" err="1" smtClean="0"/>
              <a:t>diarrhea</a:t>
            </a:r>
            <a:r>
              <a:rPr lang="en-GB" dirty="0" smtClean="0"/>
              <a:t> (10% 	vs. 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Grade 5 related </a:t>
            </a:r>
            <a:r>
              <a:rPr lang="en-GB" dirty="0" smtClean="0"/>
              <a:t>serious adverse event was defined as an adverse event of any grade that caused death, was life-threatening, resulted in hospitalization or prolongation of hospitalization, was deemed medically important, or resulted in disability or birth defect. </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a:t>
            </a:r>
            <a:r>
              <a:rPr lang="en-GB" dirty="0" smtClean="0"/>
              <a:t>Grade 5 adverse events: 55 patients (12%) in the </a:t>
            </a:r>
            <a:r>
              <a:rPr lang="en-GB" dirty="0" err="1" smtClean="0"/>
              <a:t>cabozantinib</a:t>
            </a:r>
            <a:r>
              <a:rPr lang="en-GB" dirty="0" smtClean="0"/>
              <a:t> group and in 28 (12%) in the  placebo group; commonly related to disease 	progression vs 6 in </a:t>
            </a:r>
            <a:r>
              <a:rPr lang="en-GB" dirty="0" err="1" smtClean="0"/>
              <a:t>cabozatinib</a:t>
            </a:r>
            <a:r>
              <a:rPr lang="en-GB" dirty="0" smtClean="0"/>
              <a:t> vs 1  in placebo were</a:t>
            </a:r>
            <a:r>
              <a:rPr lang="en-GB" baseline="0" dirty="0" smtClean="0"/>
              <a:t> related to </a:t>
            </a:r>
            <a:r>
              <a:rPr lang="en-GB"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a:t>
            </a:r>
            <a:endParaRPr lang="en-GB" dirty="0" smtClean="0"/>
          </a:p>
          <a:p>
            <a:endParaRPr lang="en-GB" sz="1200" kern="1200" dirty="0" smtClean="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24</a:t>
            </a:fld>
            <a:endParaRPr lang="en-GB"/>
          </a:p>
        </p:txBody>
      </p:sp>
    </p:spTree>
    <p:extLst>
      <p:ext uri="{BB962C8B-B14F-4D97-AF65-F5344CB8AC3E}">
        <p14:creationId xmlns:p14="http://schemas.microsoft.com/office/powerpoint/2010/main" val="160885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dati ottenuti</a:t>
            </a:r>
            <a:r>
              <a:rPr lang="it-IT" baseline="0" dirty="0" smtClean="0"/>
              <a:t> ci mostrano che il C è efficace nel migliorare la prognosi dei paziente sottoposti a terapia </a:t>
            </a:r>
            <a:r>
              <a:rPr lang="it-IT" baseline="0" dirty="0" err="1" smtClean="0"/>
              <a:t>incermentenado</a:t>
            </a:r>
            <a:r>
              <a:rPr lang="it-IT" baseline="0" dirty="0" smtClean="0"/>
              <a:t> in modo </a:t>
            </a:r>
            <a:r>
              <a:rPr lang="it-IT" baseline="0" dirty="0" err="1" smtClean="0"/>
              <a:t>statiscamente</a:t>
            </a:r>
            <a:r>
              <a:rPr lang="it-IT" baseline="0" dirty="0" smtClean="0"/>
              <a:t> significativo la sopravvivenza media e la </a:t>
            </a:r>
            <a:r>
              <a:rPr lang="it-IT" baseline="0" dirty="0" err="1" smtClean="0"/>
              <a:t>sopravvienza</a:t>
            </a:r>
            <a:r>
              <a:rPr lang="it-IT" baseline="0" dirty="0" smtClean="0"/>
              <a:t> libera da </a:t>
            </a:r>
            <a:r>
              <a:rPr lang="it-IT" baseline="0" dirty="0" err="1" smtClean="0"/>
              <a:t>porgressione</a:t>
            </a:r>
            <a:r>
              <a:rPr lang="it-IT" baseline="0" dirty="0" smtClean="0"/>
              <a:t> di malattia.</a:t>
            </a:r>
          </a:p>
          <a:p>
            <a:r>
              <a:rPr lang="it-IT" baseline="0" dirty="0" smtClean="0"/>
              <a:t>Inoltre l’</a:t>
            </a:r>
            <a:r>
              <a:rPr lang="it-IT" baseline="0" dirty="0" err="1" smtClean="0"/>
              <a:t>incermnto</a:t>
            </a:r>
            <a:r>
              <a:rPr lang="it-IT" baseline="0" dirty="0" smtClean="0"/>
              <a:t> della </a:t>
            </a:r>
            <a:r>
              <a:rPr lang="it-IT" baseline="0" dirty="0" err="1" smtClean="0"/>
              <a:t>spravvienza</a:t>
            </a:r>
            <a:r>
              <a:rPr lang="it-IT" baseline="0" dirty="0" smtClean="0"/>
              <a:t> libera da progressione risulta un dato </a:t>
            </a:r>
            <a:r>
              <a:rPr lang="it-IT" baseline="0" dirty="0" err="1" smtClean="0"/>
              <a:t>omogenao</a:t>
            </a:r>
            <a:r>
              <a:rPr lang="it-IT" baseline="0" dirty="0" smtClean="0"/>
              <a:t> fra i diversi sottogruppo della popolazione indipendentemente dalla caratteristiche demografiche o dai fattori di rischio</a:t>
            </a:r>
          </a:p>
          <a:p>
            <a:endParaRPr lang="it-IT" baseline="0" dirty="0" smtClean="0"/>
          </a:p>
          <a:p>
            <a:r>
              <a:rPr lang="it-IT" baseline="0" dirty="0" smtClean="0"/>
              <a:t>Pertanto risulta </a:t>
            </a:r>
            <a:r>
              <a:rPr lang="it-IT" baseline="0" dirty="0" err="1" smtClean="0"/>
              <a:t>vinciente</a:t>
            </a:r>
            <a:r>
              <a:rPr lang="it-IT" baseline="0" dirty="0" smtClean="0"/>
              <a:t> la strategia </a:t>
            </a:r>
            <a:r>
              <a:rPr lang="it-IT" baseline="0" dirty="0" err="1" smtClean="0"/>
              <a:t>terapautica</a:t>
            </a:r>
            <a:r>
              <a:rPr lang="it-IT" baseline="0" dirty="0" smtClean="0"/>
              <a:t> basata sull’inibizione contemporanea di </a:t>
            </a:r>
            <a:r>
              <a:rPr lang="it-IT" baseline="0" dirty="0" err="1" smtClean="0"/>
              <a:t>deverse</a:t>
            </a:r>
            <a:r>
              <a:rPr lang="it-IT" baseline="0" dirty="0" smtClean="0"/>
              <a:t> vi di trasmissione del segnale che risulta efficiente anche nel superare il </a:t>
            </a:r>
            <a:r>
              <a:rPr lang="it-IT" baseline="0" dirty="0" err="1" smtClean="0"/>
              <a:t>porbleme</a:t>
            </a:r>
            <a:r>
              <a:rPr lang="it-IT" baseline="0" dirty="0" smtClean="0"/>
              <a:t> di resistenza al </a:t>
            </a:r>
            <a:r>
              <a:rPr lang="it-IT" baseline="0" dirty="0" err="1" smtClean="0"/>
              <a:t>sorafenib</a:t>
            </a:r>
            <a:r>
              <a:rPr lang="it-IT" baseline="0" dirty="0" smtClean="0"/>
              <a:t>.</a:t>
            </a:r>
          </a:p>
          <a:p>
            <a:endParaRPr lang="it-IT" baseline="0" dirty="0" smtClean="0"/>
          </a:p>
          <a:p>
            <a:endParaRPr lang="en-GB" dirty="0" smtClean="0"/>
          </a:p>
          <a:p>
            <a:r>
              <a:rPr lang="en-GB" dirty="0" smtClean="0"/>
              <a:t>This randomized, phase 3 trial showed that </a:t>
            </a:r>
            <a:r>
              <a:rPr lang="en-GB" dirty="0" err="1" smtClean="0"/>
              <a:t>cabozantinib</a:t>
            </a:r>
            <a:r>
              <a:rPr lang="en-GB" dirty="0" smtClean="0"/>
              <a:t> treatment significantly prolonged survival in patients with previously treated advanced 	hepatocellular carcinoma. </a:t>
            </a:r>
          </a:p>
          <a:p>
            <a:r>
              <a:rPr lang="en-GB" dirty="0" smtClean="0"/>
              <a:t>The median overall survival was 10.2 months with </a:t>
            </a:r>
            <a:r>
              <a:rPr lang="en-GB" dirty="0" err="1" smtClean="0"/>
              <a:t>cabozantinib</a:t>
            </a:r>
            <a:r>
              <a:rPr lang="en-GB" dirty="0" smtClean="0"/>
              <a:t> and 8.0 months with placebo, with a hazard ratio for death of 0.76. </a:t>
            </a:r>
          </a:p>
          <a:p>
            <a:r>
              <a:rPr lang="en-GB" dirty="0" smtClean="0"/>
              <a:t>	Corresponding to this survival benefit, a longer duration of </a:t>
            </a:r>
            <a:r>
              <a:rPr lang="en-GB" dirty="0" err="1" smtClean="0"/>
              <a:t>progressionfree</a:t>
            </a:r>
            <a:r>
              <a:rPr lang="en-GB" dirty="0" smtClean="0"/>
              <a:t> survival was also observed: the median progression-</a:t>
            </a:r>
          </a:p>
          <a:p>
            <a:r>
              <a:rPr lang="en-GB" dirty="0" smtClean="0"/>
              <a:t>	free survival was 5.2 months with </a:t>
            </a:r>
            <a:r>
              <a:rPr lang="en-GB" dirty="0" err="1" smtClean="0"/>
              <a:t>cabozantinib</a:t>
            </a:r>
            <a:r>
              <a:rPr lang="en-GB" dirty="0" smtClean="0"/>
              <a:t> and 1.9 months with placebo, with a hazard ratio for disease progression or death of</a:t>
            </a:r>
          </a:p>
          <a:p>
            <a:r>
              <a:rPr lang="en-GB" dirty="0" smtClean="0"/>
              <a:t>	0.44. </a:t>
            </a:r>
          </a:p>
          <a:p>
            <a:endParaRPr lang="it-IT" dirty="0" smtClean="0"/>
          </a:p>
          <a:p>
            <a:r>
              <a:rPr lang="en-GB" sz="1200" b="0" i="0" u="none" strike="noStrike" kern="1200" baseline="0" dirty="0" smtClean="0">
                <a:solidFill>
                  <a:schemeClr val="tx1"/>
                </a:solidFill>
                <a:latin typeface="+mn-lt"/>
                <a:ea typeface="+mn-ea"/>
                <a:cs typeface="+mn-cs"/>
              </a:rPr>
              <a:t>By inhibiting MET and AXL in addition to VEGF receptors, </a:t>
            </a:r>
            <a:r>
              <a:rPr lang="en-GB" sz="1200" b="0" i="0" u="none" strike="noStrike" kern="1200" baseline="0" dirty="0" err="1" smtClean="0">
                <a:solidFill>
                  <a:schemeClr val="tx1"/>
                </a:solidFill>
                <a:latin typeface="+mn-lt"/>
                <a:ea typeface="+mn-ea"/>
                <a:cs typeface="+mn-cs"/>
              </a:rPr>
              <a:t>cabozantinib</a:t>
            </a:r>
            <a:r>
              <a:rPr lang="en-GB" sz="1200" b="0" i="0" u="none" strike="noStrike" kern="1200" baseline="0" dirty="0" smtClean="0">
                <a:solidFill>
                  <a:schemeClr val="tx1"/>
                </a:solidFill>
                <a:latin typeface="+mn-lt"/>
                <a:ea typeface="+mn-ea"/>
                <a:cs typeface="+mn-cs"/>
              </a:rPr>
              <a:t> targets multiple oncogenic and </a:t>
            </a:r>
            <a:r>
              <a:rPr lang="en-GB" sz="1200" b="0" i="0" u="none" strike="noStrike" kern="1200" baseline="0" dirty="0" err="1" smtClean="0">
                <a:solidFill>
                  <a:schemeClr val="tx1"/>
                </a:solidFill>
                <a:latin typeface="+mn-lt"/>
                <a:ea typeface="+mn-ea"/>
                <a:cs typeface="+mn-cs"/>
              </a:rPr>
              <a:t>angiogenic</a:t>
            </a:r>
            <a:r>
              <a:rPr lang="en-GB" sz="1200" b="0" i="0" u="none" strike="noStrike" kern="1200" baseline="0" dirty="0" smtClean="0">
                <a:solidFill>
                  <a:schemeClr val="tx1"/>
                </a:solidFill>
                <a:latin typeface="+mn-lt"/>
                <a:ea typeface="+mn-ea"/>
                <a:cs typeface="+mn-cs"/>
              </a:rPr>
              <a:t> pathways, which may provide additional  efficacy and help overcome resistance to agents that target VEGF receptors.14-18,23,24 </a:t>
            </a:r>
            <a:r>
              <a:rPr lang="en-GB" sz="1200" b="0" i="0" u="none" strike="noStrike" kern="1200" baseline="0" dirty="0" err="1" smtClean="0">
                <a:solidFill>
                  <a:schemeClr val="tx1"/>
                </a:solidFill>
                <a:latin typeface="+mn-lt"/>
                <a:ea typeface="+mn-ea"/>
                <a:cs typeface="+mn-cs"/>
              </a:rPr>
              <a:t>Cabozantinib</a:t>
            </a:r>
            <a:r>
              <a:rPr lang="en-GB" sz="1200" b="0" i="0" u="none" strike="noStrike" kern="1200" baseline="0" dirty="0" smtClean="0">
                <a:solidFill>
                  <a:schemeClr val="tx1"/>
                </a:solidFill>
                <a:latin typeface="+mn-lt"/>
                <a:ea typeface="+mn-ea"/>
                <a:cs typeface="+mn-cs"/>
              </a:rPr>
              <a:t> also improved clinical outcomes in patients with advanced renal-cell carcinoma after previous antiangiogenic therapy, which further supports a role for targeting MET and AXL in overcoming resistance to</a:t>
            </a:r>
          </a:p>
          <a:p>
            <a:r>
              <a:rPr lang="en-GB" sz="1200" b="0" i="0" u="none" strike="noStrike" kern="1200" baseline="0" dirty="0" smtClean="0">
                <a:solidFill>
                  <a:schemeClr val="tx1"/>
                </a:solidFill>
                <a:latin typeface="+mn-lt"/>
                <a:ea typeface="+mn-ea"/>
                <a:cs typeface="+mn-cs"/>
              </a:rPr>
              <a:t>VEGF-pathway inhibition. </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26</a:t>
            </a:fld>
            <a:endParaRPr lang="en-GB"/>
          </a:p>
        </p:txBody>
      </p:sp>
    </p:spTree>
    <p:extLst>
      <p:ext uri="{BB962C8B-B14F-4D97-AF65-F5344CB8AC3E}">
        <p14:creationId xmlns:p14="http://schemas.microsoft.com/office/powerpoint/2010/main" val="2103414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smtClean="0"/>
              <a:t>Subgroup analyses of progression-free survival suggested that </a:t>
            </a:r>
            <a:r>
              <a:rPr lang="en-GB" dirty="0" err="1" smtClean="0"/>
              <a:t>cabozantinib</a:t>
            </a:r>
            <a:r>
              <a:rPr lang="en-GB" dirty="0" smtClean="0"/>
              <a:t> had clinical activity across subgroups of patients with various</a:t>
            </a:r>
          </a:p>
          <a:p>
            <a:r>
              <a:rPr lang="en-GB" dirty="0" smtClean="0"/>
              <a:t>	etiologic factors and across subgroups with other baseline characteristics.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Subgroup analyses of overall survival were more variable, with broader confidence intervals.</a:t>
            </a:r>
          </a:p>
          <a:p>
            <a:endParaRPr lang="en-GB" dirty="0" smtClean="0"/>
          </a:p>
          <a:p>
            <a:r>
              <a:rPr lang="en-GB" dirty="0" smtClean="0"/>
              <a:t>Subgroup analyses of overall survival were more variable, with broader confidence intervals.</a:t>
            </a:r>
          </a:p>
          <a:p>
            <a:r>
              <a:rPr lang="en-GB" sz="1200" b="0" i="0" u="none" strike="noStrike" kern="1200" baseline="0" dirty="0" smtClean="0">
                <a:solidFill>
                  <a:schemeClr val="tx1"/>
                </a:solidFill>
                <a:latin typeface="+mn-lt"/>
                <a:ea typeface="+mn-ea"/>
                <a:cs typeface="+mn-cs"/>
              </a:rPr>
              <a:t>Hazard ratios in subgroups can be affected by statistical variability from evaluation of smaller populations or imbalances in prognostic factors or subsequent anticancer therapies</a:t>
            </a:r>
            <a:endParaRPr lang="en-GB" dirty="0" smtClean="0"/>
          </a:p>
          <a:p>
            <a:endParaRPr lang="en-GB" dirty="0" smtClean="0"/>
          </a:p>
          <a:p>
            <a:r>
              <a:rPr lang="en-GB" dirty="0" smtClean="0"/>
              <a:t>It is noteworthy that in an analysis of overall survival, the hazard ratio for death was 0.69 in patients with disease caused by HBV and 1.11 in patients with HCV, and the hazard ratio for death was 0.86 in patients of Asian race but 1.01 in patients enrolled in Asia. </a:t>
            </a:r>
          </a:p>
          <a:p>
            <a:r>
              <a:rPr lang="en-GB" dirty="0" smtClean="0"/>
              <a:t>Further analyses are</a:t>
            </a:r>
            <a:r>
              <a:rPr lang="en-GB" baseline="0" dirty="0" smtClean="0"/>
              <a:t> </a:t>
            </a:r>
            <a:r>
              <a:rPr lang="en-GB" dirty="0" smtClean="0"/>
              <a:t>necessary to help understand these differences. </a:t>
            </a:r>
          </a:p>
          <a:p>
            <a:r>
              <a:rPr lang="en-GB" dirty="0" err="1" smtClean="0"/>
              <a:t>Ipotesi</a:t>
            </a:r>
            <a:r>
              <a:rPr lang="en-GB" dirty="0" smtClean="0"/>
              <a:t> </a:t>
            </a:r>
            <a:r>
              <a:rPr lang="en-GB" dirty="0" err="1" smtClean="0"/>
              <a:t>dell’aumentata</a:t>
            </a:r>
            <a:r>
              <a:rPr lang="en-GB" dirty="0" smtClean="0"/>
              <a:t> </a:t>
            </a:r>
            <a:r>
              <a:rPr lang="en-GB" dirty="0" err="1" smtClean="0"/>
              <a:t>prevalenza</a:t>
            </a:r>
            <a:r>
              <a:rPr lang="en-GB" dirty="0" smtClean="0"/>
              <a:t> di HCV in </a:t>
            </a:r>
            <a:r>
              <a:rPr lang="en-GB" dirty="0" err="1" smtClean="0"/>
              <a:t>asia</a:t>
            </a:r>
            <a:r>
              <a:rPr lang="en-GB" dirty="0" smtClean="0"/>
              <a:t> è </a:t>
            </a:r>
            <a:r>
              <a:rPr lang="en-GB" dirty="0" err="1" smtClean="0"/>
              <a:t>sbagliata</a:t>
            </a:r>
            <a:r>
              <a:rPr lang="en-GB" dirty="0" smtClean="0"/>
              <a:t> </a:t>
            </a:r>
            <a:r>
              <a:rPr lang="en-GB" dirty="0" err="1" smtClean="0"/>
              <a:t>perchè</a:t>
            </a:r>
            <a:r>
              <a:rPr lang="en-GB" dirty="0" smtClean="0"/>
              <a:t> in </a:t>
            </a:r>
            <a:r>
              <a:rPr lang="en-GB" dirty="0" err="1" smtClean="0"/>
              <a:t>asia</a:t>
            </a:r>
            <a:r>
              <a:rPr lang="en-GB" dirty="0" smtClean="0"/>
              <a:t> è </a:t>
            </a:r>
            <a:r>
              <a:rPr lang="en-GB" dirty="0" err="1" smtClean="0"/>
              <a:t>maggiormente</a:t>
            </a:r>
            <a:r>
              <a:rPr lang="en-GB" dirty="0" smtClean="0"/>
              <a:t> </a:t>
            </a:r>
            <a:r>
              <a:rPr lang="en-GB" dirty="0" err="1" smtClean="0"/>
              <a:t>prevalente</a:t>
            </a:r>
            <a:r>
              <a:rPr lang="en-GB" dirty="0" smtClean="0"/>
              <a:t> </a:t>
            </a:r>
            <a:r>
              <a:rPr lang="en-GB" dirty="0" err="1" smtClean="0"/>
              <a:t>lHBV</a:t>
            </a:r>
            <a:endParaRPr lang="en-GB" dirty="0" smtClean="0"/>
          </a:p>
          <a:p>
            <a:endParaRPr lang="it-IT" sz="1200" b="0" i="0" u="none" strike="noStrike" kern="1200" baseline="0" dirty="0" smtClean="0">
              <a:solidFill>
                <a:schemeClr val="tx1"/>
              </a:solidFill>
              <a:latin typeface="+mn-lt"/>
              <a:ea typeface="+mn-ea"/>
              <a:cs typeface="+mn-cs"/>
            </a:endParaRPr>
          </a:p>
          <a:p>
            <a:endParaRPr lang="it-IT"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Inoltre</a:t>
            </a:r>
            <a:r>
              <a:rPr lang="en-GB" sz="1200" b="0" i="0" u="none" strike="noStrike" kern="1200" baseline="0" dirty="0" smtClean="0">
                <a:solidFill>
                  <a:schemeClr val="tx1"/>
                </a:solidFill>
                <a:latin typeface="+mn-lt"/>
                <a:ea typeface="+mn-ea"/>
                <a:cs typeface="+mn-cs"/>
              </a:rPr>
              <a:t> circa </a:t>
            </a:r>
            <a:r>
              <a:rPr lang="en-GB" sz="1200" b="0" i="0" u="none" strike="noStrike" kern="1200" baseline="0" dirty="0" err="1" smtClean="0">
                <a:solidFill>
                  <a:schemeClr val="tx1"/>
                </a:solidFill>
                <a:latin typeface="+mn-lt"/>
                <a:ea typeface="+mn-ea"/>
                <a:cs typeface="+mn-cs"/>
              </a:rPr>
              <a:t>il</a:t>
            </a:r>
            <a:r>
              <a:rPr lang="en-GB" sz="1200" b="0" i="0" u="none" strike="noStrike" kern="1200" baseline="0" dirty="0" smtClean="0">
                <a:solidFill>
                  <a:schemeClr val="tx1"/>
                </a:solidFill>
                <a:latin typeface="+mn-lt"/>
                <a:ea typeface="+mn-ea"/>
                <a:cs typeface="+mn-cs"/>
              </a:rPr>
              <a:t> 98% </a:t>
            </a:r>
            <a:r>
              <a:rPr lang="en-GB" sz="1200" b="0" i="0" u="none" strike="noStrike" kern="1200" baseline="0" dirty="0" err="1" smtClean="0">
                <a:solidFill>
                  <a:schemeClr val="tx1"/>
                </a:solidFill>
                <a:latin typeface="+mn-lt"/>
                <a:ea typeface="+mn-ea"/>
                <a:cs typeface="+mn-cs"/>
              </a:rPr>
              <a:t>dei</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paz</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arrulati</a:t>
            </a:r>
            <a:r>
              <a:rPr lang="en-GB" sz="1200" b="0" i="0" u="none" strike="noStrike" kern="1200" baseline="0" dirty="0" smtClean="0">
                <a:solidFill>
                  <a:schemeClr val="tx1"/>
                </a:solidFill>
                <a:latin typeface="+mn-lt"/>
                <a:ea typeface="+mn-ea"/>
                <a:cs typeface="+mn-cs"/>
              </a:rPr>
              <a:t> in </a:t>
            </a:r>
            <a:r>
              <a:rPr lang="en-GB" sz="1200" b="0" i="0" u="none" strike="noStrike" kern="1200" baseline="0" dirty="0" err="1" smtClean="0">
                <a:solidFill>
                  <a:schemeClr val="tx1"/>
                </a:solidFill>
                <a:latin typeface="+mn-lt"/>
                <a:ea typeface="+mn-ea"/>
                <a:cs typeface="+mn-cs"/>
              </a:rPr>
              <a:t>questo</a:t>
            </a:r>
            <a:r>
              <a:rPr lang="en-GB" sz="1200" b="0" i="0" u="none" strike="noStrike" kern="1200" baseline="0" dirty="0" smtClean="0">
                <a:solidFill>
                  <a:schemeClr val="tx1"/>
                </a:solidFill>
                <a:latin typeface="+mn-lt"/>
                <a:ea typeface="+mn-ea"/>
                <a:cs typeface="+mn-cs"/>
              </a:rPr>
              <a:t> studio </a:t>
            </a:r>
            <a:r>
              <a:rPr lang="en-GB" sz="1200" b="0" i="0" u="none" strike="noStrike" kern="1200" baseline="0" dirty="0" err="1" smtClean="0">
                <a:solidFill>
                  <a:schemeClr val="tx1"/>
                </a:solidFill>
                <a:latin typeface="+mn-lt"/>
                <a:ea typeface="+mn-ea"/>
                <a:cs typeface="+mn-cs"/>
              </a:rPr>
              <a:t>presentava</a:t>
            </a:r>
            <a:r>
              <a:rPr lang="en-GB" sz="1200" b="0" i="0" u="none" strike="noStrike" kern="1200" baseline="0" dirty="0" smtClean="0">
                <a:solidFill>
                  <a:schemeClr val="tx1"/>
                </a:solidFill>
                <a:latin typeface="+mn-lt"/>
                <a:ea typeface="+mn-ea"/>
                <a:cs typeface="+mn-cs"/>
              </a:rPr>
              <a:t> un </a:t>
            </a:r>
            <a:r>
              <a:rPr lang="en-GB" sz="1200" b="0" i="0" u="none" strike="noStrike" kern="1200" baseline="0" dirty="0" err="1" smtClean="0">
                <a:solidFill>
                  <a:schemeClr val="tx1"/>
                </a:solidFill>
                <a:latin typeface="+mn-lt"/>
                <a:ea typeface="+mn-ea"/>
                <a:cs typeface="+mn-cs"/>
              </a:rPr>
              <a:t>funzione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epatica</a:t>
            </a:r>
            <a:r>
              <a:rPr lang="en-GB" sz="1200" b="0" i="0" u="none" strike="noStrike" kern="1200" baseline="0" dirty="0" smtClean="0">
                <a:solidFill>
                  <a:schemeClr val="tx1"/>
                </a:solidFill>
                <a:latin typeface="+mn-lt"/>
                <a:ea typeface="+mn-ea"/>
                <a:cs typeface="+mn-cs"/>
              </a:rPr>
              <a:t> residua </a:t>
            </a:r>
            <a:r>
              <a:rPr lang="en-GB" sz="1200" b="0" i="0" u="none" strike="noStrike" kern="1200" baseline="0" dirty="0" err="1" smtClean="0">
                <a:solidFill>
                  <a:schemeClr val="tx1"/>
                </a:solidFill>
                <a:latin typeface="+mn-lt"/>
                <a:ea typeface="+mn-ea"/>
                <a:cs typeface="+mn-cs"/>
              </a:rPr>
              <a:t>ottimale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chil</a:t>
            </a:r>
            <a:r>
              <a:rPr lang="en-GB" sz="1200" b="0" i="0" u="none" strike="noStrike" kern="1200" baseline="0" dirty="0" smtClean="0">
                <a:solidFill>
                  <a:schemeClr val="tx1"/>
                </a:solidFill>
                <a:latin typeface="+mn-lt"/>
                <a:ea typeface="+mn-ea"/>
                <a:cs typeface="+mn-cs"/>
              </a:rPr>
              <a:t> A) Because the survival of patients who have hepatocellular carcinoma with Child–Pugh liver disease of class B or worse is determined by liver failure, and it may be impossible to discern any effect of treatment on the cancer, it is justified to exclude these patients from pivotal clinical trials. </a:t>
            </a:r>
          </a:p>
          <a:p>
            <a:r>
              <a:rPr lang="en-GB" sz="1200" b="0" i="0" u="none" strike="noStrike" kern="1200" baseline="0" dirty="0" smtClean="0">
                <a:solidFill>
                  <a:schemeClr val="tx1"/>
                </a:solidFill>
                <a:latin typeface="+mn-lt"/>
                <a:ea typeface="+mn-ea"/>
                <a:cs typeface="+mn-cs"/>
              </a:rPr>
              <a:t>- Thus, as with all other agents approved for treatment of hepatocellular carcinoma, additional studies are required to confirm the safety and efficacy of </a:t>
            </a:r>
            <a:r>
              <a:rPr lang="en-GB" sz="1200" b="0" i="0" u="none" strike="noStrike" kern="1200" baseline="0" dirty="0" err="1" smtClean="0">
                <a:solidFill>
                  <a:schemeClr val="tx1"/>
                </a:solidFill>
                <a:latin typeface="+mn-lt"/>
                <a:ea typeface="+mn-ea"/>
                <a:cs typeface="+mn-cs"/>
              </a:rPr>
              <a:t>cabozantinib</a:t>
            </a:r>
            <a:r>
              <a:rPr lang="en-GB" sz="1200" b="0" i="0" u="none" strike="noStrike" kern="1200" baseline="0" dirty="0" smtClean="0">
                <a:solidFill>
                  <a:schemeClr val="tx1"/>
                </a:solidFill>
                <a:latin typeface="+mn-lt"/>
                <a:ea typeface="+mn-ea"/>
                <a:cs typeface="+mn-cs"/>
              </a:rPr>
              <a:t> in patients with more compromised liver function  or poorer performance status.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most common adverse events were similar to those observed with other VEGF-receptor tyrosine kinase inhibitors in patients with hepatocellular carcinoma. </a:t>
            </a:r>
          </a:p>
          <a:p>
            <a:r>
              <a:rPr lang="en-GB" sz="1200" b="0" i="0" u="none" strike="noStrike" kern="1200" baseline="0" dirty="0" smtClean="0">
                <a:solidFill>
                  <a:schemeClr val="tx1"/>
                </a:solidFill>
                <a:latin typeface="+mn-lt"/>
                <a:ea typeface="+mn-ea"/>
                <a:cs typeface="+mn-cs"/>
              </a:rPr>
              <a:t>Adverse events were managed with dose modifications and supportive care. Dose reductions occurred in the majority of patients, and the rate of discontinuation due to adverse events from </a:t>
            </a:r>
            <a:r>
              <a:rPr lang="en-GB" sz="1200" b="0" i="0" u="none" strike="noStrike" kern="1200" baseline="0" dirty="0" err="1" smtClean="0">
                <a:solidFill>
                  <a:schemeClr val="tx1"/>
                </a:solidFill>
                <a:latin typeface="+mn-lt"/>
                <a:ea typeface="+mn-ea"/>
                <a:cs typeface="+mn-cs"/>
              </a:rPr>
              <a:t>cabozantinib</a:t>
            </a:r>
            <a:r>
              <a:rPr lang="en-GB" sz="1200" b="0" i="0" u="none" strike="noStrike" kern="1200" baseline="0" dirty="0" smtClean="0">
                <a:solidFill>
                  <a:schemeClr val="tx1"/>
                </a:solidFill>
                <a:latin typeface="+mn-lt"/>
                <a:ea typeface="+mn-ea"/>
                <a:cs typeface="+mn-cs"/>
              </a:rPr>
              <a:t> or placebo was 16%. The, which was similar to the median dose (43 mg) received in a phase 3 trial involving patients with median </a:t>
            </a:r>
            <a:r>
              <a:rPr lang="en-GB" sz="1200" b="0" i="0" u="sng" strike="noStrike" kern="1200" baseline="0" dirty="0" smtClean="0">
                <a:solidFill>
                  <a:srgbClr val="FF0000"/>
                </a:solidFill>
                <a:latin typeface="+mn-lt"/>
                <a:ea typeface="+mn-ea"/>
                <a:cs typeface="+mn-cs"/>
              </a:rPr>
              <a:t>average daily dose of </a:t>
            </a:r>
            <a:r>
              <a:rPr lang="en-GB" sz="1200" b="0" i="0" u="sng" strike="noStrike" kern="1200" baseline="0" dirty="0" err="1" smtClean="0">
                <a:solidFill>
                  <a:srgbClr val="FF0000"/>
                </a:solidFill>
                <a:latin typeface="+mn-lt"/>
                <a:ea typeface="+mn-ea"/>
                <a:cs typeface="+mn-cs"/>
              </a:rPr>
              <a:t>cabozantinib</a:t>
            </a:r>
            <a:r>
              <a:rPr lang="en-GB" sz="1200" b="0" i="0" u="sng" strike="noStrike" kern="1200" baseline="0" dirty="0" smtClean="0">
                <a:solidFill>
                  <a:srgbClr val="FF0000"/>
                </a:solidFill>
                <a:latin typeface="+mn-lt"/>
                <a:ea typeface="+mn-ea"/>
                <a:cs typeface="+mn-cs"/>
              </a:rPr>
              <a:t> was 35.8 mg advanced renal-cell carcinoma, which also showed therapeutic efficacy.</a:t>
            </a:r>
          </a:p>
          <a:p>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27</a:t>
            </a:fld>
            <a:endParaRPr lang="en-GB"/>
          </a:p>
        </p:txBody>
      </p:sp>
    </p:spTree>
    <p:extLst>
      <p:ext uri="{BB962C8B-B14F-4D97-AF65-F5344CB8AC3E}">
        <p14:creationId xmlns:p14="http://schemas.microsoft.com/office/powerpoint/2010/main" val="824262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Sulla</a:t>
            </a:r>
            <a:r>
              <a:rPr lang="it-IT" baseline="0" dirty="0" smtClean="0"/>
              <a:t> base </a:t>
            </a:r>
            <a:r>
              <a:rPr lang="it-IT" baseline="0" dirty="0" err="1" smtClean="0"/>
              <a:t>dell</a:t>
            </a:r>
            <a:r>
              <a:rPr lang="it-IT" baseline="0" dirty="0" smtClean="0"/>
              <a:t> suddette premesse a partire dal settembre 2013 è stato condotto un studio randomizzato in doppio cieco al fine di valutare l’efficacia del </a:t>
            </a:r>
            <a:r>
              <a:rPr lang="it-IT" baseline="0" dirty="0" err="1" smtClean="0"/>
              <a:t>caboztinib</a:t>
            </a:r>
            <a:r>
              <a:rPr lang="it-IT" baseline="0" dirty="0" smtClean="0"/>
              <a:t> nel </a:t>
            </a:r>
            <a:r>
              <a:rPr lang="it-IT" baseline="0" dirty="0" err="1" smtClean="0"/>
              <a:t>trattametno</a:t>
            </a:r>
            <a:r>
              <a:rPr lang="it-IT" baseline="0" dirty="0" smtClean="0"/>
              <a:t> di pazienti con HCC avanzato già sottoposti a terapia di prima linea</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28</a:t>
            </a:fld>
            <a:endParaRPr lang="en-GB"/>
          </a:p>
        </p:txBody>
      </p:sp>
    </p:spTree>
    <p:extLst>
      <p:ext uri="{BB962C8B-B14F-4D97-AF65-F5344CB8AC3E}">
        <p14:creationId xmlns:p14="http://schemas.microsoft.com/office/powerpoint/2010/main" val="199371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dirty="0" smtClean="0">
                <a:latin typeface="Arial" panose="020B0604020202020204" pitchFamily="34" charset="0"/>
                <a:ea typeface="Microsoft YaHei" panose="020B0503020204020204" pitchFamily="34" charset="-122"/>
              </a:rPr>
              <a:t>Il sistema di </a:t>
            </a:r>
            <a:r>
              <a:rPr lang="it-IT" altLang="it-IT" sz="1200" dirty="0" err="1" smtClean="0">
                <a:latin typeface="Arial" panose="020B0604020202020204" pitchFamily="34" charset="0"/>
                <a:ea typeface="Microsoft YaHei" panose="020B0503020204020204" pitchFamily="34" charset="-122"/>
              </a:rPr>
              <a:t>stadiazione</a:t>
            </a:r>
            <a:r>
              <a:rPr lang="it-IT" altLang="it-IT" sz="1200" dirty="0" smtClean="0">
                <a:latin typeface="Arial" panose="020B0604020202020204" pitchFamily="34" charset="0"/>
                <a:ea typeface="Microsoft YaHei" panose="020B0503020204020204" pitchFamily="34" charset="-122"/>
              </a:rPr>
              <a:t> utilizzato per l’HCC è il </a:t>
            </a:r>
            <a:r>
              <a:rPr lang="it-IT" altLang="it-IT" sz="1200" dirty="0" err="1" smtClean="0">
                <a:latin typeface="Arial" panose="020B0604020202020204" pitchFamily="34" charset="0"/>
                <a:ea typeface="Microsoft YaHei" panose="020B0503020204020204" pitchFamily="34" charset="-122"/>
              </a:rPr>
              <a:t>Barcelona</a:t>
            </a:r>
            <a:r>
              <a:rPr lang="it-IT" altLang="it-IT" sz="1200" dirty="0" smtClean="0">
                <a:latin typeface="Arial" panose="020B0604020202020204" pitchFamily="34" charset="0"/>
                <a:ea typeface="Microsoft YaHei" panose="020B0503020204020204" pitchFamily="34" charset="-122"/>
              </a:rPr>
              <a:t> clinic </a:t>
            </a:r>
            <a:r>
              <a:rPr lang="it-IT" altLang="it-IT" sz="1200" dirty="0" err="1" smtClean="0">
                <a:latin typeface="Arial" panose="020B0604020202020204" pitchFamily="34" charset="0"/>
                <a:ea typeface="Microsoft YaHei" panose="020B0503020204020204" pitchFamily="34" charset="-122"/>
              </a:rPr>
              <a:t>liver</a:t>
            </a:r>
            <a:r>
              <a:rPr lang="it-IT" altLang="it-IT" sz="1200" dirty="0" smtClean="0">
                <a:latin typeface="Arial" panose="020B0604020202020204" pitchFamily="34" charset="0"/>
                <a:ea typeface="Microsoft YaHei" panose="020B0503020204020204" pitchFamily="34" charset="-122"/>
              </a:rPr>
              <a:t> </a:t>
            </a:r>
            <a:r>
              <a:rPr lang="it-IT" altLang="it-IT" sz="1200" dirty="0" err="1" smtClean="0">
                <a:latin typeface="Arial" panose="020B0604020202020204" pitchFamily="34" charset="0"/>
                <a:ea typeface="Microsoft YaHei" panose="020B0503020204020204" pitchFamily="34" charset="-122"/>
              </a:rPr>
              <a:t>cancer</a:t>
            </a:r>
            <a:r>
              <a:rPr lang="it-IT" altLang="it-IT" sz="1200" dirty="0" smtClean="0">
                <a:latin typeface="Arial" panose="020B0604020202020204" pitchFamily="34" charset="0"/>
                <a:ea typeface="Microsoft YaHei" panose="020B0503020204020204" pitchFamily="34" charset="-122"/>
              </a:rPr>
              <a:t> </a:t>
            </a:r>
            <a:r>
              <a:rPr lang="it-IT" altLang="it-IT" sz="1200" dirty="0" err="1" smtClean="0">
                <a:latin typeface="Arial" panose="020B0604020202020204" pitchFamily="34" charset="0"/>
                <a:ea typeface="Microsoft YaHei" panose="020B0503020204020204" pitchFamily="34" charset="-122"/>
              </a:rPr>
              <a:t>staging</a:t>
            </a:r>
            <a:r>
              <a:rPr lang="it-IT" altLang="it-IT" sz="1200" dirty="0" smtClean="0">
                <a:latin typeface="Arial" panose="020B0604020202020204" pitchFamily="34" charset="0"/>
                <a:ea typeface="Microsoft YaHei" panose="020B0503020204020204" pitchFamily="34" charset="-122"/>
              </a:rPr>
              <a:t> </a:t>
            </a:r>
            <a:r>
              <a:rPr lang="it-IT" altLang="it-IT" sz="1200" dirty="0" err="1" smtClean="0">
                <a:latin typeface="Arial" panose="020B0604020202020204" pitchFamily="34" charset="0"/>
                <a:ea typeface="Microsoft YaHei" panose="020B0503020204020204" pitchFamily="34" charset="-122"/>
              </a:rPr>
              <a:t>system</a:t>
            </a:r>
            <a:r>
              <a:rPr lang="it-IT" altLang="it-IT" sz="1200" dirty="0" smtClean="0">
                <a:latin typeface="Arial" panose="020B0604020202020204" pitchFamily="34" charset="0"/>
                <a:ea typeface="Microsoft YaHei" panose="020B0503020204020204" pitchFamily="34" charset="-122"/>
              </a:rPr>
              <a:t>. </a:t>
            </a:r>
          </a:p>
          <a:p>
            <a:pPr marL="0" marR="0" indent="0" algn="l" defTabSz="914400" rtl="0" eaLnBrk="1" fontAlgn="auto" latinLnBrk="0" hangingPunct="1">
              <a:lnSpc>
                <a:spcPct val="100000"/>
              </a:lnSpc>
              <a:spcBef>
                <a:spcPct val="0"/>
              </a:spcBef>
              <a:spcAft>
                <a:spcPts val="0"/>
              </a:spcAft>
              <a:buClrTx/>
              <a:buSzTx/>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dirty="0" smtClean="0">
                <a:latin typeface="Arial" panose="020B0604020202020204" pitchFamily="34" charset="0"/>
                <a:ea typeface="Microsoft YaHei" panose="020B0503020204020204" pitchFamily="34" charset="-122"/>
              </a:rPr>
              <a:t>Si tratta di</a:t>
            </a:r>
            <a:r>
              <a:rPr lang="it-IT" altLang="it-IT" sz="1200" baseline="0" dirty="0" smtClean="0">
                <a:latin typeface="Arial" panose="020B0604020202020204" pitchFamily="34" charset="0"/>
                <a:ea typeface="Microsoft YaHei" panose="020B0503020204020204" pitchFamily="34" charset="-122"/>
              </a:rPr>
              <a:t> una classificazione che prende in considerazione le caratteristiche del tumore </a:t>
            </a:r>
            <a:r>
              <a:rPr lang="it-IT" altLang="it-IT" sz="1200" dirty="0" smtClean="0">
                <a:latin typeface="Arial" panose="020B0604020202020204" pitchFamily="34" charset="0"/>
                <a:ea typeface="Microsoft YaHei" panose="020B0503020204020204" pitchFamily="34" charset="-122"/>
              </a:rPr>
              <a:t>(dimensione, numero di noduli, invasione tumorale) associandole ad altri elementi che si</a:t>
            </a:r>
            <a:r>
              <a:rPr lang="it-IT" altLang="it-IT" sz="1200" baseline="0" dirty="0" smtClean="0">
                <a:latin typeface="Arial" panose="020B0604020202020204" pitchFamily="34" charset="0"/>
                <a:ea typeface="Microsoft YaHei" panose="020B0503020204020204" pitchFamily="34" charset="-122"/>
              </a:rPr>
              <a:t> sono rivelati essere importanti fattori prognostici: </a:t>
            </a:r>
          </a:p>
          <a:p>
            <a:pPr marL="0" marR="0" indent="0" algn="l" defTabSz="914400" rtl="0" eaLnBrk="1" fontAlgn="auto" latinLnBrk="0" hangingPunct="1">
              <a:lnSpc>
                <a:spcPct val="100000"/>
              </a:lnSpc>
              <a:spcBef>
                <a:spcPct val="0"/>
              </a:spcBef>
              <a:spcAft>
                <a:spcPts val="0"/>
              </a:spcAft>
              <a:buClrTx/>
              <a:buSzTx/>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il performance status del paziente (</a:t>
            </a:r>
            <a:r>
              <a:rPr lang="en-GB" dirty="0" smtClean="0"/>
              <a:t>Eastern Cooperative Oncology Group,</a:t>
            </a:r>
            <a:r>
              <a:rPr lang="en-GB" baseline="0" dirty="0" smtClean="0"/>
              <a:t> </a:t>
            </a:r>
            <a:r>
              <a:rPr lang="en-GB" baseline="0" dirty="0" err="1" smtClean="0"/>
              <a:t>inteso</a:t>
            </a:r>
            <a:r>
              <a:rPr lang="en-GB" baseline="0" dirty="0" smtClean="0"/>
              <a:t> come </a:t>
            </a:r>
            <a:r>
              <a:rPr lang="en-GB" baseline="0" dirty="0" err="1" smtClean="0"/>
              <a:t>l’abilità</a:t>
            </a:r>
            <a:r>
              <a:rPr lang="en-GB" baseline="0" dirty="0" smtClean="0"/>
              <a:t> del </a:t>
            </a:r>
            <a:r>
              <a:rPr lang="en-GB" baseline="0" dirty="0" err="1" smtClean="0"/>
              <a:t>paziente</a:t>
            </a:r>
            <a:r>
              <a:rPr lang="en-GB" baseline="0" dirty="0" smtClean="0"/>
              <a:t> di </a:t>
            </a:r>
            <a:r>
              <a:rPr lang="en-GB" baseline="0" dirty="0" err="1" smtClean="0"/>
              <a:t>proveddere</a:t>
            </a:r>
            <a:r>
              <a:rPr lang="en-GB" baseline="0" dirty="0" smtClean="0"/>
              <a:t> </a:t>
            </a:r>
            <a:r>
              <a:rPr lang="en-GB" baseline="0" dirty="0" err="1" smtClean="0"/>
              <a:t>alle</a:t>
            </a:r>
            <a:r>
              <a:rPr lang="en-GB" baseline="0" dirty="0" smtClean="0"/>
              <a:t> </a:t>
            </a:r>
            <a:r>
              <a:rPr lang="en-GB" baseline="0" dirty="0" err="1" smtClean="0"/>
              <a:t>attività</a:t>
            </a:r>
            <a:r>
              <a:rPr lang="en-GB" baseline="0" dirty="0" smtClean="0"/>
              <a:t> </a:t>
            </a:r>
            <a:r>
              <a:rPr lang="en-GB" baseline="0" dirty="0" err="1" smtClean="0"/>
              <a:t>quotidiane</a:t>
            </a:r>
            <a:r>
              <a:rPr lang="en-GB" baseline="0" dirty="0" smtClean="0"/>
              <a:t>, come la </a:t>
            </a:r>
            <a:r>
              <a:rPr lang="en-GB" baseline="0" dirty="0" err="1" smtClean="0"/>
              <a:t>cura</a:t>
            </a:r>
            <a:r>
              <a:rPr lang="en-GB" baseline="0" dirty="0" smtClean="0"/>
              <a:t> </a:t>
            </a:r>
            <a:r>
              <a:rPr lang="en-GB" baseline="0" dirty="0" err="1" smtClean="0"/>
              <a:t>della</a:t>
            </a:r>
            <a:r>
              <a:rPr lang="en-GB" baseline="0" dirty="0" smtClean="0"/>
              <a:t> </a:t>
            </a:r>
            <a:r>
              <a:rPr lang="en-GB" baseline="0" dirty="0" err="1" smtClean="0"/>
              <a:t>propria</a:t>
            </a:r>
            <a:r>
              <a:rPr lang="en-GB" baseline="0" dirty="0" smtClean="0"/>
              <a:t> persona, </a:t>
            </a:r>
            <a:r>
              <a:rPr lang="en-GB" baseline="0" dirty="0" err="1" smtClean="0"/>
              <a:t>lavoro</a:t>
            </a:r>
            <a:r>
              <a:rPr lang="en-GB" baseline="0" dirty="0" smtClean="0"/>
              <a:t> e </a:t>
            </a:r>
            <a:r>
              <a:rPr lang="en-GB" baseline="0" dirty="0" err="1" smtClean="0"/>
              <a:t>mettività</a:t>
            </a:r>
            <a:r>
              <a:rPr lang="en-GB" baseline="0" dirty="0" smtClean="0"/>
              <a:t> </a:t>
            </a:r>
            <a:r>
              <a:rPr lang="en-GB" baseline="0" dirty="0" err="1" smtClean="0"/>
              <a:t>fisica</a:t>
            </a:r>
            <a:r>
              <a:rPr lang="en-GB" baseline="0" dirty="0" smtClean="0"/>
              <a:t> </a:t>
            </a:r>
            <a:r>
              <a:rPr lang="en-GB" baseline="0" dirty="0" err="1" smtClean="0"/>
              <a:t>basilare</a:t>
            </a:r>
            <a:r>
              <a:rPr lang="en-GB" baseline="0" dirty="0" smtClean="0"/>
              <a:t>.)</a:t>
            </a:r>
            <a:r>
              <a:rPr lang="en-GB" dirty="0" smtClean="0"/>
              <a:t>patient’s level of functioning in terms of their ability to care for </a:t>
            </a:r>
            <a:r>
              <a:rPr lang="en-GB" dirty="0" err="1" smtClean="0"/>
              <a:t>themself</a:t>
            </a:r>
            <a:r>
              <a:rPr lang="en-GB" dirty="0" smtClean="0"/>
              <a:t>, daily activity, and physical ability (walking, working, etc.)</a:t>
            </a:r>
            <a:r>
              <a:rPr lang="it-IT" altLang="it-IT" sz="1200" baseline="0" dirty="0" smtClean="0">
                <a:latin typeface="Arial" panose="020B0604020202020204" pitchFamily="34" charset="0"/>
                <a:ea typeface="Microsoft YaHei" panose="020B0503020204020204" pitchFamily="34" charset="-122"/>
              </a:rPr>
              <a:t>. </a:t>
            </a:r>
          </a:p>
          <a:p>
            <a:pPr marL="0" marR="0" indent="0" algn="l" defTabSz="914400" rtl="0" eaLnBrk="1" fontAlgn="auto" latinLnBrk="0" hangingPunct="1">
              <a:lnSpc>
                <a:spcPct val="100000"/>
              </a:lnSpc>
              <a:spcBef>
                <a:spcPct val="0"/>
              </a:spcBef>
              <a:spcAft>
                <a:spcPts val="0"/>
              </a:spcAft>
              <a:buClrTx/>
              <a:buSzTx/>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La funzione epatica residua (espressa attraverso la classificazione di </a:t>
            </a:r>
            <a:r>
              <a:rPr lang="it-IT" altLang="it-IT" sz="1200" baseline="0" dirty="0" err="1" smtClean="0">
                <a:latin typeface="Arial" panose="020B0604020202020204" pitchFamily="34" charset="0"/>
                <a:ea typeface="Microsoft YaHei" panose="020B0503020204020204" pitchFamily="34" charset="-122"/>
              </a:rPr>
              <a:t>Chil-Pugh</a:t>
            </a:r>
            <a:r>
              <a:rPr lang="it-IT" altLang="it-IT" sz="1200" baseline="0" dirty="0" smtClean="0">
                <a:latin typeface="Arial" panose="020B0604020202020204" pitchFamily="34" charset="0"/>
                <a:ea typeface="Microsoft YaHei" panose="020B0503020204020204" pitchFamily="34" charset="-122"/>
              </a:rPr>
              <a:t>): una funzione epatica conservata (Child A) è il requisito necessario per tutte le indicazioni terapeutiche ad eccezione del trapianto.</a:t>
            </a:r>
          </a:p>
          <a:p>
            <a:pPr marL="0" marR="0" indent="0" algn="l" defTabSz="914400" rtl="0" eaLnBrk="1" fontAlgn="auto" latinLnBrk="0" hangingPunct="1">
              <a:lnSpc>
                <a:spcPct val="100000"/>
              </a:lnSpc>
              <a:spcBef>
                <a:spcPct val="0"/>
              </a:spcBef>
              <a:spcAft>
                <a:spcPts val="0"/>
              </a:spcAft>
              <a:buClrTx/>
              <a:buSzTx/>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Tale sistema inoltre associa a ciascuno stage di malattia la corretta strategia terapeutica.</a:t>
            </a:r>
          </a:p>
          <a:p>
            <a:pPr marL="0" marR="0" indent="0" algn="l" defTabSz="914400" rtl="0" eaLnBrk="1" fontAlgn="auto" latinLnBrk="0" hangingPunct="1">
              <a:lnSpc>
                <a:spcPct val="100000"/>
              </a:lnSpc>
              <a:spcBef>
                <a:spcPct val="0"/>
              </a:spcBef>
              <a:spcAft>
                <a:spcPts val="0"/>
              </a:spcAft>
              <a:buClrTx/>
              <a:buSzTx/>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it-IT" altLang="it-IT" sz="1200" dirty="0" smtClean="0">
              <a:latin typeface="Arial" panose="020B0604020202020204" pitchFamily="34" charset="0"/>
              <a:ea typeface="Microsoft YaHei" panose="020B0503020204020204" pitchFamily="34" charset="-122"/>
            </a:endParaRP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dirty="0" smtClean="0">
                <a:latin typeface="Arial" panose="020B0604020202020204" pitchFamily="34" charset="0"/>
                <a:ea typeface="Microsoft YaHei" panose="020B0503020204020204" pitchFamily="34" charset="-122"/>
              </a:rPr>
              <a:t>Pazienti con una classe 0 o A ovvero con: </a:t>
            </a:r>
          </a:p>
          <a:p>
            <a:pPr marL="169863" indent="-169863" eaLnBrk="1">
              <a:spcBef>
                <a:spcPct val="0"/>
              </a:spcBef>
              <a:buFont typeface="StarSymbol"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dirty="0" smtClean="0">
                <a:latin typeface="Arial" panose="020B0604020202020204" pitchFamily="34" charset="0"/>
                <a:ea typeface="Microsoft YaHei" panose="020B0503020204020204" pitchFamily="34" charset="-122"/>
              </a:rPr>
              <a:t>PS0: capacità di svolgere senza restrizioni tutte le attività.</a:t>
            </a:r>
          </a:p>
          <a:p>
            <a:pPr marL="169863" indent="-169863" eaLnBrk="1">
              <a:spcBef>
                <a:spcPct val="0"/>
              </a:spcBef>
              <a:buFont typeface="StarSymbol"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sz="1200" dirty="0" smtClean="0">
                <a:latin typeface="Arial" panose="020B0604020202020204" pitchFamily="34" charset="0"/>
                <a:ea typeface="Microsoft YaHei" panose="020B0503020204020204" pitchFamily="34" charset="-122"/>
              </a:rPr>
              <a:t>Tumore</a:t>
            </a:r>
            <a:r>
              <a:rPr lang="it-IT" sz="1200" baseline="0" dirty="0" smtClean="0">
                <a:latin typeface="Arial" panose="020B0604020202020204" pitchFamily="34" charset="0"/>
                <a:ea typeface="Microsoft YaHei" panose="020B0503020204020204" pitchFamily="34" charset="-122"/>
              </a:rPr>
              <a:t> singolo o </a:t>
            </a:r>
            <a:r>
              <a:rPr lang="it-IT" sz="1200" baseline="0" dirty="0" err="1" smtClean="0">
                <a:latin typeface="Arial" panose="020B0604020202020204" pitchFamily="34" charset="0"/>
                <a:ea typeface="Microsoft YaHei" panose="020B0503020204020204" pitchFamily="34" charset="-122"/>
              </a:rPr>
              <a:t>multinodulare</a:t>
            </a:r>
            <a:r>
              <a:rPr lang="it-IT" sz="1200" baseline="0" dirty="0" smtClean="0">
                <a:latin typeface="Arial" panose="020B0604020202020204" pitchFamily="34" charset="0"/>
                <a:ea typeface="Microsoft YaHei" panose="020B0503020204020204" pitchFamily="34" charset="-122"/>
              </a:rPr>
              <a:t> (fino a 3 noduli) ciascuno &lt;3 cm</a:t>
            </a:r>
            <a:endParaRPr lang="en-GB" dirty="0" smtClean="0"/>
          </a:p>
          <a:p>
            <a:r>
              <a:rPr lang="it-IT" altLang="it-IT" sz="1200" dirty="0" smtClean="0">
                <a:latin typeface="Arial" panose="020B0604020202020204" pitchFamily="34" charset="0"/>
                <a:ea typeface="Microsoft YaHei" panose="020B0503020204020204" pitchFamily="34" charset="-122"/>
              </a:rPr>
              <a:t>Le terapie raccomandate sono termo-ablazione con radiofrequenza, il trapianto e la resezione epatica; </a:t>
            </a:r>
          </a:p>
          <a:p>
            <a:endParaRPr lang="it-IT" altLang="it-IT" sz="1200" dirty="0" smtClean="0">
              <a:latin typeface="Arial" panose="020B0604020202020204" pitchFamily="34" charset="0"/>
              <a:ea typeface="Microsoft YaHei" panose="020B0503020204020204" pitchFamily="34" charset="-122"/>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In patients with </a:t>
            </a:r>
            <a:r>
              <a:rPr lang="en-GB" sz="1200" b="1" i="0" u="none" strike="noStrike" kern="1200" baseline="0" dirty="0" smtClean="0">
                <a:solidFill>
                  <a:schemeClr val="tx1"/>
                </a:solidFill>
                <a:latin typeface="+mn-lt"/>
                <a:ea typeface="+mn-ea"/>
                <a:cs typeface="+mn-cs"/>
              </a:rPr>
              <a:t>very early stage HCC (BCLC-0)</a:t>
            </a:r>
            <a:r>
              <a:rPr lang="en-GB" sz="1200" b="0" i="0" u="none" strike="noStrike" kern="1200" baseline="0" dirty="0" smtClean="0">
                <a:solidFill>
                  <a:schemeClr val="tx1"/>
                </a:solidFill>
                <a:latin typeface="+mn-lt"/>
                <a:ea typeface="+mn-ea"/>
                <a:cs typeface="+mn-cs"/>
              </a:rPr>
              <a:t> radiofrequency ablation in </a:t>
            </a:r>
            <a:r>
              <a:rPr lang="en-GB" sz="1200" b="0" i="0" u="none" strike="noStrike" kern="1200" baseline="0" dirty="0" err="1" smtClean="0">
                <a:solidFill>
                  <a:schemeClr val="tx1"/>
                </a:solidFill>
                <a:latin typeface="+mn-lt"/>
                <a:ea typeface="+mn-ea"/>
                <a:cs typeface="+mn-cs"/>
              </a:rPr>
              <a:t>avourable</a:t>
            </a:r>
            <a:r>
              <a:rPr lang="en-GB" sz="1200" b="0" i="0" u="none" strike="noStrike" kern="1200" baseline="0" dirty="0" smtClean="0">
                <a:solidFill>
                  <a:schemeClr val="tx1"/>
                </a:solidFill>
                <a:latin typeface="+mn-lt"/>
                <a:ea typeface="+mn-ea"/>
                <a:cs typeface="+mn-cs"/>
              </a:rPr>
              <a:t> locations can be adopted as first-line therapy even in surgical patients (evidence moderate; recommendation strong). For single HCCs ≤2 cm deeply/centrally located, radiofrequency ablation (RFA) offers competitive results with respect to LR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smtClean="0">
                <a:solidFill>
                  <a:schemeClr val="tx1"/>
                </a:solidFill>
                <a:latin typeface="+mn-lt"/>
                <a:ea typeface="+mn-ea"/>
                <a:cs typeface="+mn-cs"/>
              </a:rPr>
              <a:t>Thermal ablation with radiofrequency is the standard of care for patients with </a:t>
            </a:r>
            <a:r>
              <a:rPr lang="en-GB" sz="1200" b="1" i="0" u="none" strike="noStrike" kern="1200" baseline="0" dirty="0" smtClean="0">
                <a:solidFill>
                  <a:schemeClr val="tx1"/>
                </a:solidFill>
                <a:latin typeface="+mn-lt"/>
                <a:ea typeface="+mn-ea"/>
                <a:cs typeface="+mn-cs"/>
              </a:rPr>
              <a:t>BCLC 0 and A tumours not suitable  for surgery </a:t>
            </a:r>
            <a:r>
              <a:rPr lang="en-GB" sz="1200" b="0" i="0" u="none" strike="noStrike" kern="1200" baseline="0" dirty="0" smtClean="0">
                <a:solidFill>
                  <a:schemeClr val="tx1"/>
                </a:solidFill>
                <a:latin typeface="+mn-lt"/>
                <a:ea typeface="+mn-ea"/>
                <a:cs typeface="+mn-cs"/>
              </a:rPr>
              <a:t>(evidence high; recommendation strong). </a:t>
            </a:r>
          </a:p>
          <a:p>
            <a:pPr marL="171450" indent="-171450">
              <a:buFontTx/>
              <a:buChar char="-"/>
            </a:pPr>
            <a:r>
              <a:rPr lang="en-GB" sz="1200" b="0" i="0" u="none" strike="noStrike" kern="1200" baseline="0" dirty="0" smtClean="0">
                <a:solidFill>
                  <a:schemeClr val="tx1"/>
                </a:solidFill>
                <a:latin typeface="+mn-lt"/>
                <a:ea typeface="+mn-ea"/>
                <a:cs typeface="+mn-cs"/>
              </a:rPr>
              <a:t>Thermal ablation in </a:t>
            </a:r>
            <a:r>
              <a:rPr lang="en-GB" sz="1200" b="1" i="0" u="none" strike="noStrike" kern="1200" baseline="0" dirty="0" smtClean="0">
                <a:solidFill>
                  <a:schemeClr val="tx1"/>
                </a:solidFill>
                <a:latin typeface="+mn-lt"/>
                <a:ea typeface="+mn-ea"/>
                <a:cs typeface="+mn-cs"/>
              </a:rPr>
              <a:t>single tumours 2 to 3 cm in size is an alternative to surgic</a:t>
            </a:r>
            <a:r>
              <a:rPr lang="en-GB" sz="1200" b="0" i="0" u="none" strike="noStrike" kern="1200" baseline="0" dirty="0" smtClean="0">
                <a:solidFill>
                  <a:schemeClr val="tx1"/>
                </a:solidFill>
                <a:latin typeface="+mn-lt"/>
                <a:ea typeface="+mn-ea"/>
                <a:cs typeface="+mn-cs"/>
              </a:rPr>
              <a:t>al resection based on technical factors (location of the tumour), hepatic and extrahepatic  patient conditions.</a:t>
            </a:r>
          </a:p>
          <a:p>
            <a:pPr marL="0" indent="0">
              <a:buFontTx/>
              <a:buNone/>
            </a:pPr>
            <a:endParaRPr lang="en-GB" sz="1200" b="0" i="0" u="none" strike="noStrike" kern="1200" baseline="0" dirty="0" smtClean="0">
              <a:solidFill>
                <a:schemeClr val="tx1"/>
              </a:solidFill>
              <a:latin typeface="+mn-lt"/>
              <a:ea typeface="+mn-ea"/>
              <a:cs typeface="+mn-cs"/>
            </a:endParaRPr>
          </a:p>
          <a:p>
            <a:pPr marL="171450" indent="-171450">
              <a:buFontTx/>
              <a:buChar char="-"/>
            </a:pPr>
            <a:r>
              <a:rPr lang="it-IT" altLang="it-IT" sz="1200" dirty="0" smtClean="0">
                <a:latin typeface="Arial" panose="020B0604020202020204" pitchFamily="34" charset="0"/>
                <a:ea typeface="Microsoft YaHei" panose="020B0503020204020204" pitchFamily="34" charset="-122"/>
              </a:rPr>
              <a:t>la resezione chirurgica è la terapia più indicata in </a:t>
            </a:r>
            <a:r>
              <a:rPr lang="it-IT" altLang="it-IT" sz="1200" b="1" dirty="0" smtClean="0">
                <a:latin typeface="Arial" panose="020B0604020202020204" pitchFamily="34" charset="0"/>
                <a:ea typeface="Microsoft YaHei" panose="020B0503020204020204" pitchFamily="34" charset="-122"/>
              </a:rPr>
              <a:t>pz</a:t>
            </a:r>
            <a:r>
              <a:rPr lang="it-IT" altLang="it-IT" sz="1200" b="1" baseline="0" dirty="0" smtClean="0">
                <a:latin typeface="Arial" panose="020B0604020202020204" pitchFamily="34" charset="0"/>
                <a:ea typeface="Microsoft YaHei" panose="020B0503020204020204" pitchFamily="34" charset="-122"/>
              </a:rPr>
              <a:t> non cirrotici con tumore &gt;2 cm, candidati ottimali per chirurgia</a:t>
            </a:r>
            <a:r>
              <a:rPr lang="it-IT" altLang="it-IT" sz="1200" baseline="0" dirty="0" smtClean="0">
                <a:latin typeface="Arial" panose="020B0604020202020204" pitchFamily="34" charset="0"/>
                <a:ea typeface="Microsoft YaHei" panose="020B0503020204020204" pitchFamily="34" charset="-122"/>
              </a:rPr>
              <a:t>, l</a:t>
            </a:r>
            <a:r>
              <a:rPr lang="it-IT" altLang="it-IT" sz="1200" dirty="0" smtClean="0">
                <a:latin typeface="Arial" panose="020B0604020202020204" pitchFamily="34" charset="0"/>
                <a:ea typeface="Microsoft YaHei" panose="020B0503020204020204" pitchFamily="34" charset="-122"/>
              </a:rPr>
              <a:t>’</a:t>
            </a:r>
            <a:r>
              <a:rPr lang="it-IT" altLang="it-IT" sz="1200" dirty="0" err="1" smtClean="0">
                <a:latin typeface="Arial" panose="020B0604020202020204" pitchFamily="34" charset="0"/>
                <a:ea typeface="Microsoft YaHei" panose="020B0503020204020204" pitchFamily="34" charset="-122"/>
              </a:rPr>
              <a:t>outcome</a:t>
            </a:r>
            <a:r>
              <a:rPr lang="it-IT" altLang="it-IT" sz="1200" dirty="0" smtClean="0">
                <a:latin typeface="Arial" panose="020B0604020202020204" pitchFamily="34" charset="0"/>
                <a:ea typeface="Microsoft YaHei" panose="020B0503020204020204" pitchFamily="34" charset="-122"/>
              </a:rPr>
              <a:t> clinico (70% </a:t>
            </a:r>
            <a:r>
              <a:rPr lang="it-IT" altLang="it-IT" sz="1200" dirty="0" err="1" smtClean="0">
                <a:latin typeface="Arial" panose="020B0604020202020204" pitchFamily="34" charset="0"/>
                <a:ea typeface="Microsoft YaHei" panose="020B0503020204020204" pitchFamily="34" charset="-122"/>
              </a:rPr>
              <a:t>overall</a:t>
            </a:r>
            <a:r>
              <a:rPr lang="it-IT" altLang="it-IT" sz="1200" baseline="0" dirty="0" smtClean="0">
                <a:latin typeface="Arial" panose="020B0604020202020204" pitchFamily="34" charset="0"/>
                <a:ea typeface="Microsoft YaHei" panose="020B0503020204020204" pitchFamily="34" charset="-122"/>
              </a:rPr>
              <a:t> </a:t>
            </a:r>
            <a:r>
              <a:rPr lang="it-IT" altLang="it-IT" sz="1200" baseline="0" dirty="0" err="1" smtClean="0">
                <a:latin typeface="Arial" panose="020B0604020202020204" pitchFamily="34" charset="0"/>
                <a:ea typeface="Microsoft YaHei" panose="020B0503020204020204" pitchFamily="34" charset="-122"/>
              </a:rPr>
              <a:t>survival</a:t>
            </a:r>
            <a:r>
              <a:rPr lang="it-IT" altLang="it-IT" sz="1200" baseline="0" dirty="0" smtClean="0">
                <a:latin typeface="Arial" panose="020B0604020202020204" pitchFamily="34" charset="0"/>
                <a:ea typeface="Microsoft YaHei" panose="020B0503020204020204" pitchFamily="34" charset="-122"/>
              </a:rPr>
              <a:t> a 5 anni) in pz </a:t>
            </a:r>
            <a:r>
              <a:rPr lang="it-IT" altLang="it-IT" sz="1200" dirty="0" err="1" smtClean="0">
                <a:latin typeface="Arial" panose="020B0604020202020204" pitchFamily="34" charset="0"/>
                <a:ea typeface="Microsoft YaHei" panose="020B0503020204020204" pitchFamily="34" charset="-122"/>
              </a:rPr>
              <a:t>Optimal</a:t>
            </a:r>
            <a:r>
              <a:rPr lang="it-IT" altLang="it-IT" sz="1200" dirty="0" smtClean="0">
                <a:latin typeface="Arial" panose="020B0604020202020204" pitchFamily="34" charset="0"/>
                <a:ea typeface="Microsoft YaHei" panose="020B0503020204020204" pitchFamily="34" charset="-122"/>
              </a:rPr>
              <a:t> </a:t>
            </a:r>
            <a:r>
              <a:rPr lang="it-IT" altLang="it-IT" sz="1200" dirty="0" err="1" smtClean="0">
                <a:latin typeface="Arial" panose="020B0604020202020204" pitchFamily="34" charset="0"/>
                <a:ea typeface="Microsoft YaHei" panose="020B0503020204020204" pitchFamily="34" charset="-122"/>
              </a:rPr>
              <a:t>surgical</a:t>
            </a:r>
            <a:r>
              <a:rPr lang="it-IT" altLang="it-IT" sz="1200" dirty="0" smtClean="0">
                <a:latin typeface="Arial" panose="020B0604020202020204" pitchFamily="34" charset="0"/>
                <a:ea typeface="Microsoft YaHei" panose="020B0503020204020204" pitchFamily="34" charset="-122"/>
              </a:rPr>
              <a:t> candidate</a:t>
            </a:r>
            <a:r>
              <a:rPr lang="it-IT" altLang="it-IT" sz="1200" baseline="0" dirty="0" smtClean="0">
                <a:latin typeface="Arial" panose="020B0604020202020204" pitchFamily="34" charset="0"/>
                <a:ea typeface="Microsoft YaHei" panose="020B0503020204020204" pitchFamily="34" charset="-122"/>
              </a:rPr>
              <a:t>: </a:t>
            </a:r>
            <a:r>
              <a:rPr lang="it-IT" altLang="x-none" sz="1200" b="1" dirty="0" smtClean="0">
                <a:solidFill>
                  <a:srgbClr val="DDDDDD"/>
                </a:solidFill>
                <a:latin typeface="Arial" charset="0"/>
                <a:ea typeface="Arial" charset="0"/>
                <a:cs typeface="Arial" charset="0"/>
              </a:rPr>
              <a:t>LIVER FUNCTION ASSESSMENT: </a:t>
            </a:r>
            <a:r>
              <a:rPr lang="it-IT" altLang="x-none" sz="1200" dirty="0" err="1" smtClean="0">
                <a:solidFill>
                  <a:schemeClr val="accent3">
                    <a:lumMod val="75000"/>
                  </a:schemeClr>
                </a:solidFill>
                <a:latin typeface="Arial" charset="0"/>
                <a:ea typeface="Arial" charset="0"/>
                <a:cs typeface="Arial" charset="0"/>
              </a:rPr>
              <a:t>compensated</a:t>
            </a:r>
            <a:r>
              <a:rPr lang="it-IT" altLang="x-none" sz="1200" dirty="0" smtClean="0">
                <a:solidFill>
                  <a:schemeClr val="accent3">
                    <a:lumMod val="75000"/>
                  </a:schemeClr>
                </a:solidFill>
                <a:latin typeface="Arial" charset="0"/>
                <a:ea typeface="Arial" charset="0"/>
                <a:cs typeface="Arial" charset="0"/>
              </a:rPr>
              <a:t> </a:t>
            </a:r>
            <a:r>
              <a:rPr lang="it-IT" altLang="x-none" sz="1200" i="1" dirty="0" smtClean="0">
                <a:solidFill>
                  <a:schemeClr val="accent3">
                    <a:lumMod val="75000"/>
                  </a:schemeClr>
                </a:solidFill>
                <a:latin typeface="Arial" charset="0"/>
                <a:ea typeface="Arial" charset="0"/>
                <a:cs typeface="Arial" charset="0"/>
              </a:rPr>
              <a:t>Child-</a:t>
            </a:r>
            <a:r>
              <a:rPr lang="it-IT" altLang="x-none" sz="1200" i="1" dirty="0" err="1" smtClean="0">
                <a:solidFill>
                  <a:schemeClr val="accent3">
                    <a:lumMod val="75000"/>
                  </a:schemeClr>
                </a:solidFill>
                <a:latin typeface="Arial" charset="0"/>
                <a:ea typeface="Arial" charset="0"/>
                <a:cs typeface="Arial" charset="0"/>
              </a:rPr>
              <a:t>Pugh</a:t>
            </a:r>
            <a:r>
              <a:rPr lang="it-IT" altLang="x-none" sz="1200" i="1" dirty="0" smtClean="0">
                <a:solidFill>
                  <a:schemeClr val="accent3">
                    <a:lumMod val="75000"/>
                  </a:schemeClr>
                </a:solidFill>
                <a:latin typeface="Arial" charset="0"/>
                <a:ea typeface="Arial" charset="0"/>
                <a:cs typeface="Arial" charset="0"/>
              </a:rPr>
              <a:t> </a:t>
            </a:r>
            <a:r>
              <a:rPr lang="it-IT" altLang="x-none" sz="1200" i="1" dirty="0" err="1" smtClean="0">
                <a:solidFill>
                  <a:schemeClr val="accent3">
                    <a:lumMod val="75000"/>
                  </a:schemeClr>
                </a:solidFill>
                <a:latin typeface="Arial" charset="0"/>
                <a:ea typeface="Arial" charset="0"/>
                <a:cs typeface="Arial" charset="0"/>
              </a:rPr>
              <a:t>class</a:t>
            </a:r>
            <a:r>
              <a:rPr lang="it-IT" altLang="x-none" sz="1200" i="1" dirty="0" smtClean="0">
                <a:solidFill>
                  <a:schemeClr val="accent3">
                    <a:lumMod val="75000"/>
                  </a:schemeClr>
                </a:solidFill>
                <a:latin typeface="Arial" charset="0"/>
                <a:ea typeface="Arial" charset="0"/>
                <a:cs typeface="Arial" charset="0"/>
              </a:rPr>
              <a:t> A </a:t>
            </a:r>
            <a:r>
              <a:rPr lang="it-IT" altLang="x-none" sz="1200" dirty="0" err="1" smtClean="0">
                <a:solidFill>
                  <a:schemeClr val="accent3">
                    <a:lumMod val="75000"/>
                  </a:schemeClr>
                </a:solidFill>
                <a:latin typeface="Arial" charset="0"/>
                <a:ea typeface="Arial" charset="0"/>
                <a:cs typeface="Arial" charset="0"/>
              </a:rPr>
              <a:t>liver</a:t>
            </a:r>
            <a:r>
              <a:rPr lang="it-IT" altLang="x-none" sz="1200" dirty="0" smtClean="0">
                <a:solidFill>
                  <a:schemeClr val="accent3">
                    <a:lumMod val="75000"/>
                  </a:schemeClr>
                </a:solidFill>
                <a:latin typeface="Arial" charset="0"/>
                <a:ea typeface="Arial" charset="0"/>
                <a:cs typeface="Arial" charset="0"/>
              </a:rPr>
              <a:t> </a:t>
            </a:r>
            <a:r>
              <a:rPr lang="it-IT" altLang="x-none" sz="1200" dirty="0" err="1" smtClean="0">
                <a:solidFill>
                  <a:schemeClr val="accent3">
                    <a:lumMod val="75000"/>
                  </a:schemeClr>
                </a:solidFill>
                <a:latin typeface="Arial" charset="0"/>
                <a:ea typeface="Arial" charset="0"/>
                <a:cs typeface="Arial" charset="0"/>
              </a:rPr>
              <a:t>function</a:t>
            </a:r>
            <a:r>
              <a:rPr lang="it-IT" altLang="x-none" sz="1200" dirty="0" smtClean="0">
                <a:solidFill>
                  <a:schemeClr val="accent3">
                    <a:lumMod val="75000"/>
                  </a:schemeClr>
                </a:solidFill>
                <a:latin typeface="Arial" charset="0"/>
                <a:ea typeface="Arial" charset="0"/>
                <a:cs typeface="Arial" charset="0"/>
              </a:rPr>
              <a:t> with</a:t>
            </a:r>
            <a:r>
              <a:rPr lang="it-IT" altLang="x-none" sz="1200" baseline="0" dirty="0" smtClean="0">
                <a:solidFill>
                  <a:schemeClr val="accent3">
                    <a:lumMod val="75000"/>
                  </a:schemeClr>
                </a:solidFill>
                <a:latin typeface="Arial" charset="0"/>
                <a:ea typeface="Arial" charset="0"/>
                <a:cs typeface="Arial" charset="0"/>
              </a:rPr>
              <a:t> M</a:t>
            </a:r>
            <a:r>
              <a:rPr lang="it-IT" altLang="x-none" sz="1200" i="1" dirty="0" smtClean="0">
                <a:solidFill>
                  <a:schemeClr val="accent3">
                    <a:lumMod val="75000"/>
                  </a:schemeClr>
                </a:solidFill>
                <a:latin typeface="Arial" charset="0"/>
                <a:ea typeface="Arial" charset="0"/>
                <a:cs typeface="Arial" charset="0"/>
              </a:rPr>
              <a:t>ELD score &lt; 9,  Valutazione</a:t>
            </a:r>
            <a:r>
              <a:rPr lang="it-IT" altLang="x-none" sz="1200" i="1" baseline="0" dirty="0" smtClean="0">
                <a:solidFill>
                  <a:schemeClr val="accent3">
                    <a:lumMod val="75000"/>
                  </a:schemeClr>
                </a:solidFill>
                <a:latin typeface="Arial" charset="0"/>
                <a:ea typeface="Arial" charset="0"/>
                <a:cs typeface="Arial" charset="0"/>
              </a:rPr>
              <a:t> </a:t>
            </a:r>
            <a:r>
              <a:rPr lang="it-IT" altLang="x-none" sz="1200" b="1" i="0" baseline="0" dirty="0" smtClean="0">
                <a:solidFill>
                  <a:schemeClr val="accent3">
                    <a:lumMod val="75000"/>
                  </a:schemeClr>
                </a:solidFill>
                <a:latin typeface="Arial" charset="0"/>
                <a:ea typeface="Arial" charset="0"/>
                <a:cs typeface="Arial" charset="0"/>
              </a:rPr>
              <a:t>dell’ipertensione portale</a:t>
            </a:r>
            <a:r>
              <a:rPr lang="it-IT" altLang="x-none" sz="1200" i="1" baseline="0" dirty="0" smtClean="0">
                <a:solidFill>
                  <a:schemeClr val="accent3">
                    <a:lumMod val="75000"/>
                  </a:schemeClr>
                </a:solidFill>
                <a:latin typeface="Arial" charset="0"/>
                <a:ea typeface="Arial" charset="0"/>
                <a:cs typeface="Arial" charset="0"/>
              </a:rPr>
              <a:t> </a:t>
            </a:r>
            <a:r>
              <a:rPr lang="it-IT" altLang="x-none" sz="1200" i="1" dirty="0" smtClean="0">
                <a:solidFill>
                  <a:schemeClr val="accent3">
                    <a:lumMod val="75000"/>
                  </a:schemeClr>
                </a:solidFill>
                <a:latin typeface="Arial" charset="0"/>
                <a:ea typeface="Arial" charset="0"/>
                <a:cs typeface="Arial" charset="0"/>
              </a:rPr>
              <a:t>presenza/</a:t>
            </a:r>
            <a:r>
              <a:rPr lang="it-IT" altLang="x-none" sz="1200" i="1" baseline="0" dirty="0" smtClean="0">
                <a:solidFill>
                  <a:schemeClr val="accent3">
                    <a:lumMod val="75000"/>
                  </a:schemeClr>
                </a:solidFill>
                <a:latin typeface="Arial" charset="0"/>
                <a:ea typeface="Arial" charset="0"/>
                <a:cs typeface="Arial" charset="0"/>
              </a:rPr>
              <a:t> assenza</a:t>
            </a:r>
            <a:r>
              <a:rPr lang="it-IT" altLang="x-none" sz="1200" b="1" dirty="0" smtClean="0">
                <a:solidFill>
                  <a:srgbClr val="DDDDDD"/>
                </a:solidFill>
                <a:latin typeface="Arial" charset="0"/>
                <a:ea typeface="Arial" charset="0"/>
                <a:cs typeface="Arial" charset="0"/>
              </a:rPr>
              <a:t>,</a:t>
            </a:r>
            <a:r>
              <a:rPr lang="it-IT" altLang="x-none" sz="1200" b="1" baseline="0" dirty="0" smtClean="0">
                <a:solidFill>
                  <a:srgbClr val="DDDDDD"/>
                </a:solidFill>
                <a:latin typeface="Arial" charset="0"/>
                <a:ea typeface="Arial" charset="0"/>
                <a:cs typeface="Arial" charset="0"/>
              </a:rPr>
              <a:t> </a:t>
            </a:r>
            <a:r>
              <a:rPr lang="it-IT" altLang="x-none" sz="1200" b="1" dirty="0" smtClean="0">
                <a:solidFill>
                  <a:srgbClr val="DDDDDD"/>
                </a:solidFill>
                <a:latin typeface="Arial" charset="0"/>
                <a:ea typeface="Arial" charset="0"/>
                <a:cs typeface="Arial" charset="0"/>
              </a:rPr>
              <a:t>EXTENT OF HEPATECTOMY AND SURGICAL INVASIVNESS; </a:t>
            </a: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it-IT" altLang="it-IT" sz="1200" dirty="0" smtClean="0">
              <a:latin typeface="Arial" panose="020B0604020202020204" pitchFamily="34" charset="0"/>
              <a:ea typeface="Microsoft YaHei" panose="020B0503020204020204" pitchFamily="34" charset="-122"/>
            </a:endParaRP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 Trapianto </a:t>
            </a:r>
            <a:r>
              <a:rPr lang="it-IT" altLang="it-IT" sz="1200" dirty="0" smtClean="0">
                <a:latin typeface="Arial" panose="020B0604020202020204" pitchFamily="34" charset="0"/>
                <a:ea typeface="Microsoft YaHei" panose="020B0503020204020204" pitchFamily="34" charset="-122"/>
              </a:rPr>
              <a:t>CRITERI</a:t>
            </a:r>
            <a:r>
              <a:rPr lang="it-IT" altLang="it-IT" sz="1200" baseline="0" dirty="0" smtClean="0">
                <a:latin typeface="Arial" panose="020B0604020202020204" pitchFamily="34" charset="0"/>
                <a:ea typeface="Microsoft YaHei" panose="020B0503020204020204" pitchFamily="34" charset="-122"/>
              </a:rPr>
              <a:t> DI MILANO:</a:t>
            </a: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dirty="0" smtClean="0"/>
              <a:t>criteri di Milano (tumore unico di dimensioni </a:t>
            </a:r>
            <a:r>
              <a:rPr lang="it-IT" sz="1200" kern="1200" dirty="0" smtClean="0">
                <a:solidFill>
                  <a:schemeClr val="tx1"/>
                </a:solidFill>
                <a:effectLst/>
                <a:latin typeface="+mn-lt"/>
                <a:ea typeface="+mn-ea"/>
                <a:cs typeface="+mn-cs"/>
              </a:rPr>
              <a:t>≥</a:t>
            </a:r>
            <a:r>
              <a:rPr lang="it-IT" dirty="0" smtClean="0"/>
              <a:t> 5 cm o </a:t>
            </a:r>
            <a:r>
              <a:rPr lang="it-IT" sz="1200" kern="1200" dirty="0" smtClean="0">
                <a:solidFill>
                  <a:schemeClr val="tx1"/>
                </a:solidFill>
                <a:effectLst/>
                <a:latin typeface="+mn-lt"/>
                <a:ea typeface="+mn-ea"/>
                <a:cs typeface="+mn-cs"/>
              </a:rPr>
              <a:t>≤</a:t>
            </a:r>
            <a:r>
              <a:rPr lang="it-IT" dirty="0" smtClean="0"/>
              <a:t> 3 masse ciascuna di dimensione </a:t>
            </a:r>
            <a:r>
              <a:rPr lang="it-IT" sz="1200" kern="1200" dirty="0" smtClean="0">
                <a:solidFill>
                  <a:schemeClr val="tx1"/>
                </a:solidFill>
                <a:effectLst/>
                <a:latin typeface="+mn-lt"/>
                <a:ea typeface="+mn-ea"/>
                <a:cs typeface="+mn-cs"/>
              </a:rPr>
              <a:t>≤</a:t>
            </a:r>
            <a:r>
              <a:rPr lang="it-IT" dirty="0" smtClean="0"/>
              <a:t> 3 cm, e nessuna invasione </a:t>
            </a:r>
            <a:r>
              <a:rPr lang="it-IT" dirty="0" err="1" smtClean="0"/>
              <a:t>macrovascolare</a:t>
            </a:r>
            <a:r>
              <a:rPr lang="it-IT" dirty="0" smtClean="0"/>
              <a:t>,); Up-to-</a:t>
            </a:r>
            <a:r>
              <a:rPr lang="it-IT" dirty="0" err="1" smtClean="0"/>
              <a:t>seven</a:t>
            </a:r>
            <a:r>
              <a:rPr lang="it-IT" dirty="0" smtClean="0"/>
              <a:t>” prevede che la somma delle dimensioni e del numero di masse tumorali non superi il valore complessivo di 7</a:t>
            </a:r>
            <a:endParaRPr lang="it-IT" altLang="it-IT" sz="1200" dirty="0" smtClean="0">
              <a:latin typeface="Arial" panose="020B0604020202020204" pitchFamily="34" charset="0"/>
              <a:ea typeface="Microsoft YaHei" panose="020B0503020204020204" pitchFamily="34" charset="-122"/>
            </a:endParaRP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it-IT" altLang="it-IT" sz="1200" dirty="0" smtClean="0">
              <a:latin typeface="Arial" panose="020B0604020202020204" pitchFamily="34" charset="0"/>
              <a:ea typeface="Microsoft YaHei" panose="020B0503020204020204" pitchFamily="34" charset="-122"/>
            </a:endParaRP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dirty="0" smtClean="0">
                <a:latin typeface="Arial" panose="020B0604020202020204" pitchFamily="34" charset="0"/>
                <a:ea typeface="Microsoft YaHei" panose="020B0503020204020204" pitchFamily="34" charset="-122"/>
              </a:rPr>
              <a:t>Pazienti con classe B</a:t>
            </a:r>
            <a:r>
              <a:rPr lang="it-IT" altLang="it-IT" sz="1200" baseline="0" dirty="0" smtClean="0">
                <a:latin typeface="Arial" panose="020B0604020202020204" pitchFamily="34" charset="0"/>
                <a:ea typeface="Microsoft YaHei" panose="020B0503020204020204" pitchFamily="34" charset="-122"/>
              </a:rPr>
              <a:t> ovvero:</a:t>
            </a:r>
          </a:p>
          <a:p>
            <a:pPr marL="171450" indent="-171450" eaLnBrk="1">
              <a:spcBef>
                <a:spcPct val="0"/>
              </a:spcBef>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Child A</a:t>
            </a:r>
          </a:p>
          <a:p>
            <a:pPr marL="171450" marR="0" indent="-171450" algn="l" defTabSz="914400" rtl="0" eaLnBrk="1" fontAlgn="auto" latinLnBrk="0" hangingPunct="1">
              <a:lnSpc>
                <a:spcPct val="100000"/>
              </a:lnSpc>
              <a:spcBef>
                <a:spcPct val="0"/>
              </a:spcBef>
              <a:spcAft>
                <a:spcPts val="0"/>
              </a:spcAft>
              <a:buClrTx/>
              <a:buSzTx/>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err="1" smtClean="0">
                <a:latin typeface="Arial" panose="020B0604020202020204" pitchFamily="34" charset="0"/>
                <a:ea typeface="Microsoft YaHei" panose="020B0503020204020204" pitchFamily="34" charset="-122"/>
              </a:rPr>
              <a:t>Multinodulare</a:t>
            </a:r>
            <a:r>
              <a:rPr lang="it-IT" altLang="it-IT" sz="1200" baseline="0" dirty="0" smtClean="0">
                <a:latin typeface="Arial" panose="020B0604020202020204" pitchFamily="34" charset="0"/>
                <a:ea typeface="Microsoft YaHei" panose="020B0503020204020204" pitchFamily="34" charset="-122"/>
              </a:rPr>
              <a:t> lesione &gt;3 cm o &gt; 3 noduli</a:t>
            </a:r>
          </a:p>
          <a:p>
            <a:pPr marL="0" marR="0" indent="0" algn="l" defTabSz="914400" rtl="0" eaLnBrk="1" fontAlgn="auto" latinLnBrk="0" hangingPunct="1">
              <a:lnSpc>
                <a:spcPct val="100000"/>
              </a:lnSpc>
              <a:spcBef>
                <a:spcPct val="0"/>
              </a:spcBef>
              <a:spcAft>
                <a:spcPts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La terapia indicata è TACE ovvero: infusione selettiva intra-arteriosa di agenti citotossici seguita da </a:t>
            </a:r>
            <a:r>
              <a:rPr lang="it-IT" altLang="it-IT" sz="1200" baseline="0" dirty="0" err="1" smtClean="0">
                <a:latin typeface="Arial" panose="020B0604020202020204" pitchFamily="34" charset="0"/>
                <a:ea typeface="Microsoft YaHei" panose="020B0503020204020204" pitchFamily="34" charset="-122"/>
              </a:rPr>
              <a:t>embolizzazione</a:t>
            </a:r>
            <a:r>
              <a:rPr lang="it-IT" altLang="it-IT" sz="1200" baseline="0" dirty="0" smtClean="0">
                <a:latin typeface="Arial" panose="020B0604020202020204" pitchFamily="34" charset="0"/>
                <a:ea typeface="Microsoft YaHei" panose="020B0503020204020204" pitchFamily="34" charset="-122"/>
              </a:rPr>
              <a:t> dei vasi arteriosi rifornenti il tumore.</a:t>
            </a:r>
          </a:p>
          <a:p>
            <a:r>
              <a:rPr lang="it-IT" altLang="it-IT" sz="1200" baseline="0" dirty="0" smtClean="0">
                <a:latin typeface="Arial" panose="020B0604020202020204" pitchFamily="34" charset="0"/>
                <a:ea typeface="Microsoft YaHei" panose="020B0503020204020204" pitchFamily="34" charset="-122"/>
              </a:rPr>
              <a:t>(candidato ottimale </a:t>
            </a:r>
            <a:r>
              <a:rPr lang="it-IT" altLang="it-IT" sz="1200" baseline="0" dirty="0" err="1" smtClean="0">
                <a:latin typeface="Arial" panose="020B0604020202020204" pitchFamily="34" charset="0"/>
                <a:ea typeface="Microsoft YaHei" panose="020B0503020204020204" pitchFamily="34" charset="-122"/>
              </a:rPr>
              <a:t>child</a:t>
            </a:r>
            <a:r>
              <a:rPr lang="it-IT" altLang="it-IT" sz="1200" baseline="0" dirty="0" smtClean="0">
                <a:latin typeface="Arial" panose="020B0604020202020204" pitchFamily="34" charset="0"/>
                <a:ea typeface="Microsoft YaHei" panose="020B0503020204020204" pitchFamily="34" charset="-122"/>
              </a:rPr>
              <a:t>&lt; B7, uni o </a:t>
            </a:r>
            <a:r>
              <a:rPr lang="it-IT" altLang="it-IT" sz="1200" baseline="0" dirty="0" err="1" smtClean="0">
                <a:latin typeface="Arial" panose="020B0604020202020204" pitchFamily="34" charset="0"/>
                <a:ea typeface="Microsoft YaHei" panose="020B0503020204020204" pitchFamily="34" charset="-122"/>
              </a:rPr>
              <a:t>pauci</a:t>
            </a:r>
            <a:r>
              <a:rPr lang="it-IT" altLang="it-IT" sz="1200" baseline="0" dirty="0" smtClean="0">
                <a:latin typeface="Arial" panose="020B0604020202020204" pitchFamily="34" charset="0"/>
                <a:ea typeface="Microsoft YaHei" panose="020B0503020204020204" pitchFamily="34" charset="-122"/>
              </a:rPr>
              <a:t> nodulare senza infiltrazione portale segmentale o principale). </a:t>
            </a:r>
          </a:p>
          <a:p>
            <a:r>
              <a:rPr lang="it-IT" altLang="it-IT" sz="1200" baseline="0" dirty="0" smtClean="0">
                <a:latin typeface="Arial" panose="020B0604020202020204" pitchFamily="34" charset="0"/>
                <a:ea typeface="Microsoft YaHei" panose="020B0503020204020204" pitchFamily="34" charset="-122"/>
              </a:rPr>
              <a:t>M</a:t>
            </a:r>
            <a:r>
              <a:rPr lang="en-GB" sz="1200" b="0" i="0" u="none" strike="noStrike" kern="1200" baseline="0" dirty="0" err="1" smtClean="0">
                <a:solidFill>
                  <a:schemeClr val="tx1"/>
                </a:solidFill>
                <a:latin typeface="+mn-lt"/>
                <a:ea typeface="+mn-ea"/>
                <a:cs typeface="+mn-cs"/>
              </a:rPr>
              <a:t>edian</a:t>
            </a:r>
            <a:r>
              <a:rPr lang="en-GB" sz="1200" b="0" i="0" u="none" strike="noStrike" kern="1200" baseline="0" dirty="0" smtClean="0">
                <a:solidFill>
                  <a:schemeClr val="tx1"/>
                </a:solidFill>
                <a:latin typeface="+mn-lt"/>
                <a:ea typeface="+mn-ea"/>
                <a:cs typeface="+mn-cs"/>
              </a:rPr>
              <a:t> survival of around 40 months in well-selected candidates with a state of the art technique and a super-selective approach</a:t>
            </a:r>
            <a:endParaRPr lang="it-IT" altLang="it-IT" sz="1200" baseline="0" dirty="0" smtClean="0">
              <a:latin typeface="Arial" panose="020B0604020202020204" pitchFamily="34" charset="0"/>
              <a:ea typeface="Microsoft YaHei" panose="020B0503020204020204" pitchFamily="34" charset="-122"/>
            </a:endParaRP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endParaRPr lang="it-IT" altLang="it-IT" sz="1200" baseline="0" dirty="0" smtClean="0">
              <a:latin typeface="Arial" panose="020B0604020202020204" pitchFamily="34" charset="0"/>
              <a:ea typeface="Microsoft YaHei" panose="020B0503020204020204" pitchFamily="34" charset="-122"/>
            </a:endParaRPr>
          </a:p>
          <a:p>
            <a:pPr marL="0" indent="0" eaLnBrk="1">
              <a:spcBef>
                <a:spcPct val="0"/>
              </a:spcBef>
              <a:buFont typeface="StarSymbol"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dirty="0" smtClean="0">
                <a:latin typeface="Arial" panose="020B0604020202020204" pitchFamily="34" charset="0"/>
                <a:ea typeface="Microsoft YaHei" panose="020B0503020204020204" pitchFamily="34" charset="-122"/>
              </a:rPr>
              <a:t>Per i pazienti</a:t>
            </a:r>
            <a:r>
              <a:rPr lang="it-IT" altLang="it-IT" sz="1200" baseline="0" dirty="0" smtClean="0">
                <a:latin typeface="Arial" panose="020B0604020202020204" pitchFamily="34" charset="0"/>
                <a:ea typeface="Microsoft YaHei" panose="020B0503020204020204" pitchFamily="34" charset="-122"/>
              </a:rPr>
              <a:t> con classe C o classi inferiori  con progressione alla terapia loco-regionale o non eleggibili a trattamenti loco regionali (es BCLC B con invasione rami portali, trombosi portale):</a:t>
            </a:r>
          </a:p>
          <a:p>
            <a:pPr marL="171450" indent="-171450" eaLnBrk="1">
              <a:spcBef>
                <a:spcPct val="0"/>
              </a:spcBef>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Child A </a:t>
            </a:r>
          </a:p>
          <a:p>
            <a:pPr marL="171450" indent="-171450" eaLnBrk="1">
              <a:spcBef>
                <a:spcPct val="0"/>
              </a:spcBef>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a:pPr>
            <a:r>
              <a:rPr lang="it-IT" altLang="it-IT" sz="1200" baseline="0" dirty="0" smtClean="0">
                <a:latin typeface="Arial" panose="020B0604020202020204" pitchFamily="34" charset="0"/>
                <a:ea typeface="Microsoft YaHei" panose="020B0503020204020204" pitchFamily="34" charset="-122"/>
              </a:rPr>
              <a:t>Invasione vascolare o malattia extraepatica o nodale</a:t>
            </a:r>
          </a:p>
        </p:txBody>
      </p:sp>
      <p:sp>
        <p:nvSpPr>
          <p:cNvPr id="4" name="Segnaposto numero diapositiva 3"/>
          <p:cNvSpPr>
            <a:spLocks noGrp="1"/>
          </p:cNvSpPr>
          <p:nvPr>
            <p:ph type="sldNum" sz="quarter" idx="10"/>
          </p:nvPr>
        </p:nvSpPr>
        <p:spPr/>
        <p:txBody>
          <a:bodyPr/>
          <a:lstStyle/>
          <a:p>
            <a:fld id="{9512E490-939A-4197-A133-FC962E050EFF}" type="slidenum">
              <a:rPr lang="en-GB" smtClean="0"/>
              <a:t>3</a:t>
            </a:fld>
            <a:endParaRPr lang="en-GB"/>
          </a:p>
        </p:txBody>
      </p:sp>
    </p:spTree>
    <p:extLst>
      <p:ext uri="{BB962C8B-B14F-4D97-AF65-F5344CB8AC3E}">
        <p14:creationId xmlns:p14="http://schemas.microsoft.com/office/powerpoint/2010/main" val="63140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Ad</a:t>
            </a:r>
            <a:r>
              <a:rPr lang="it-IT" baseline="0" dirty="0" smtClean="0"/>
              <a:t> oggi solo 5% casi di HCC vengono diagnosticati in stadi precoci di malattia.</a:t>
            </a:r>
          </a:p>
          <a:p>
            <a:r>
              <a:rPr lang="it-IT" baseline="0" dirty="0" smtClean="0"/>
              <a:t>La classe BCLC-C della suddetta classificazione definisce la malattia in stato avanzato rappresentata da </a:t>
            </a:r>
          </a:p>
          <a:p>
            <a:pPr marL="171450" indent="-171450">
              <a:buFontTx/>
              <a:buChar char="-"/>
            </a:pPr>
            <a:r>
              <a:rPr lang="en-GB" sz="1200" b="0" i="0" u="none" strike="noStrike" kern="1200" baseline="0" dirty="0" smtClean="0">
                <a:solidFill>
                  <a:schemeClr val="tx1"/>
                </a:solidFill>
                <a:latin typeface="+mn-lt"/>
                <a:ea typeface="+mn-ea"/>
                <a:cs typeface="+mn-cs"/>
              </a:rPr>
              <a:t>Patients with cancer-related symptoms (symptomatic tumours, ECOG 1-2), </a:t>
            </a:r>
          </a:p>
          <a:p>
            <a:pPr marL="171450" indent="-171450">
              <a:buFontTx/>
              <a:buChar char="-"/>
            </a:pPr>
            <a:r>
              <a:rPr lang="en-GB" sz="1200" b="0" i="0" u="none" strike="noStrike" kern="1200" baseline="0" dirty="0" err="1" smtClean="0">
                <a:solidFill>
                  <a:schemeClr val="tx1"/>
                </a:solidFill>
                <a:latin typeface="+mn-lt"/>
                <a:ea typeface="+mn-ea"/>
                <a:cs typeface="+mn-cs"/>
              </a:rPr>
              <a:t>tumore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localmente</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avanzato</a:t>
            </a:r>
            <a:r>
              <a:rPr lang="en-GB" sz="1200" b="0" i="0" u="none" strike="noStrike" kern="1200" baseline="0" dirty="0" smtClean="0">
                <a:solidFill>
                  <a:schemeClr val="tx1"/>
                </a:solidFill>
                <a:latin typeface="+mn-lt"/>
                <a:ea typeface="+mn-ea"/>
                <a:cs typeface="+mn-cs"/>
              </a:rPr>
              <a:t> (macrovascular invasion (either segmental or portal invasion) or extrahepatic spread (lymph node involvement or metastases) </a:t>
            </a:r>
          </a:p>
          <a:p>
            <a:pPr marL="0" indent="0">
              <a:buFontTx/>
              <a:buNone/>
            </a:pPr>
            <a:r>
              <a:rPr lang="en-GB" sz="1200" b="0" i="0" u="none" strike="noStrike" kern="1200" baseline="0" dirty="0" smtClean="0">
                <a:solidFill>
                  <a:schemeClr val="tx1"/>
                </a:solidFill>
                <a:latin typeface="+mn-lt"/>
                <a:ea typeface="+mn-ea"/>
                <a:cs typeface="+mn-cs"/>
              </a:rPr>
              <a:t>bear a poor prognosis with expected median survival times of 6–8 months or 25% at one year.</a:t>
            </a:r>
          </a:p>
          <a:p>
            <a:r>
              <a:rPr lang="it-IT" sz="1200" b="0" i="0" u="none" strike="noStrike" kern="1200" baseline="0" dirty="0" smtClean="0">
                <a:solidFill>
                  <a:schemeClr val="tx1"/>
                </a:solidFill>
                <a:latin typeface="+mn-lt"/>
                <a:ea typeface="+mn-ea"/>
                <a:cs typeface="+mn-cs"/>
              </a:rPr>
              <a:t>L’indicazione terapeutica per questi pazienti è rappresentata dalla terapia sistemica.</a:t>
            </a:r>
            <a:endParaRPr lang="en-GB" sz="1200" b="0" i="0" u="none" strike="noStrike" kern="1200" baseline="0" dirty="0" smtClean="0">
              <a:solidFill>
                <a:schemeClr val="tx1"/>
              </a:solidFill>
              <a:latin typeface="+mn-lt"/>
              <a:ea typeface="+mn-ea"/>
              <a:cs typeface="+mn-cs"/>
            </a:endParaRPr>
          </a:p>
          <a:p>
            <a:endParaRPr lang="en-GB" dirty="0" smtClean="0"/>
          </a:p>
          <a:p>
            <a:endParaRPr lang="it-IT" baseline="0" dirty="0" smtClean="0"/>
          </a:p>
        </p:txBody>
      </p:sp>
      <p:sp>
        <p:nvSpPr>
          <p:cNvPr id="4" name="Segnaposto numero diapositiva 3"/>
          <p:cNvSpPr>
            <a:spLocks noGrp="1"/>
          </p:cNvSpPr>
          <p:nvPr>
            <p:ph type="sldNum" sz="quarter" idx="10"/>
          </p:nvPr>
        </p:nvSpPr>
        <p:spPr/>
        <p:txBody>
          <a:bodyPr/>
          <a:lstStyle/>
          <a:p>
            <a:fld id="{9512E490-939A-4197-A133-FC962E050EFF}" type="slidenum">
              <a:rPr lang="en-GB" smtClean="0"/>
              <a:t>4</a:t>
            </a:fld>
            <a:endParaRPr lang="en-GB"/>
          </a:p>
        </p:txBody>
      </p:sp>
    </p:spTree>
    <p:extLst>
      <p:ext uri="{BB962C8B-B14F-4D97-AF65-F5344CB8AC3E}">
        <p14:creationId xmlns:p14="http://schemas.microsoft.com/office/powerpoint/2010/main" val="3390421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Tuttavia</a:t>
            </a:r>
            <a:r>
              <a:rPr lang="it-IT" baseline="0" dirty="0" smtClean="0"/>
              <a:t> </a:t>
            </a:r>
            <a:r>
              <a:rPr lang="it-IT" dirty="0" smtClean="0"/>
              <a:t>L’HCC è riconosciuto</a:t>
            </a:r>
            <a:r>
              <a:rPr lang="it-IT" baseline="0" dirty="0" smtClean="0"/>
              <a:t> come uno dei </a:t>
            </a:r>
            <a:r>
              <a:rPr lang="it-IT" baseline="0" dirty="0" err="1" smtClean="0"/>
              <a:t>tumor</a:t>
            </a:r>
            <a:r>
              <a:rPr lang="it-IT" baseline="0" dirty="0" smtClean="0"/>
              <a:t> maggiormente </a:t>
            </a:r>
            <a:r>
              <a:rPr lang="it-IT" baseline="0" dirty="0" err="1" smtClean="0"/>
              <a:t>chemiorestenti</a:t>
            </a:r>
            <a:r>
              <a:rPr lang="it-IT"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Trial con risultati negativi con </a:t>
            </a:r>
            <a:r>
              <a:rPr lang="it-IT" baseline="0" dirty="0" err="1" smtClean="0"/>
              <a:t>doxorubicina</a:t>
            </a:r>
            <a:r>
              <a:rPr lang="it-IT" baseline="0" dirty="0" smtClean="0"/>
              <a:t>, cisplatino, fluoro uracile.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Normali schemi di chemioterapia sistemica non sono indicati nel trattamento del HCC avanzato in parte per la frequente sovrapposizione fra HCC e cirrosi che espone ad una aumentato rischio di tossicità legato all’alterazione del metabolismo dei suddetti famaci ed incrementare il rischio di gravi effetti collaterali (gravi infezioni sono letali nei cirrotici in quanto immunodepressi).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Pertanto le chance terapeutiche di questi pazienti sono rimaste per molto tempo </a:t>
            </a:r>
            <a:r>
              <a:rPr lang="it-IT" baseline="0" dirty="0" err="1" smtClean="0"/>
              <a:t>fortmente</a:t>
            </a:r>
            <a:r>
              <a:rPr lang="it-IT" baseline="0" dirty="0" smtClean="0"/>
              <a:t> limitati ino all’</a:t>
            </a:r>
            <a:r>
              <a:rPr lang="it-IT" baseline="0" dirty="0" err="1" smtClean="0"/>
              <a:t>inizione</a:t>
            </a:r>
            <a:r>
              <a:rPr lang="it-IT" baseline="0" dirty="0" smtClean="0"/>
              <a:t> degli anni duemila quando lo sviluppo della </a:t>
            </a:r>
            <a:r>
              <a:rPr lang="it-IT" baseline="0" dirty="0" err="1" smtClean="0"/>
              <a:t>molecular</a:t>
            </a:r>
            <a:r>
              <a:rPr lang="it-IT" baseline="0" dirty="0" smtClean="0"/>
              <a:t> </a:t>
            </a:r>
            <a:r>
              <a:rPr lang="it-IT" baseline="0" dirty="0" err="1" smtClean="0"/>
              <a:t>targerted</a:t>
            </a:r>
            <a:r>
              <a:rPr lang="it-IT" baseline="0" dirty="0" smtClean="0"/>
              <a:t> </a:t>
            </a:r>
            <a:r>
              <a:rPr lang="it-IT" baseline="0" dirty="0" err="1" smtClean="0"/>
              <a:t>theraty</a:t>
            </a:r>
            <a:r>
              <a:rPr lang="it-IT" baseline="0" dirty="0" smtClean="0"/>
              <a:t> non ha aperto nuovi orizzonti per questi pazienti.</a:t>
            </a:r>
          </a:p>
          <a:p>
            <a:endParaRPr lang="it-IT" dirty="0" smtClean="0"/>
          </a:p>
        </p:txBody>
      </p:sp>
      <p:sp>
        <p:nvSpPr>
          <p:cNvPr id="4" name="Segnaposto numero diapositiva 3"/>
          <p:cNvSpPr>
            <a:spLocks noGrp="1"/>
          </p:cNvSpPr>
          <p:nvPr>
            <p:ph type="sldNum" sz="quarter" idx="10"/>
          </p:nvPr>
        </p:nvSpPr>
        <p:spPr/>
        <p:txBody>
          <a:bodyPr/>
          <a:lstStyle/>
          <a:p>
            <a:fld id="{9512E490-939A-4197-A133-FC962E050EFF}" type="slidenum">
              <a:rPr lang="en-GB" smtClean="0"/>
              <a:t>5</a:t>
            </a:fld>
            <a:endParaRPr lang="en-GB"/>
          </a:p>
        </p:txBody>
      </p:sp>
    </p:spTree>
    <p:extLst>
      <p:ext uri="{BB962C8B-B14F-4D97-AF65-F5344CB8AC3E}">
        <p14:creationId xmlns:p14="http://schemas.microsoft.com/office/powerpoint/2010/main" val="203132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Fra 2007 2008 viene pubblicati primi risultati di trial clinici di fase II e successivamente III circa un nuovo farmaco a somministrazione orale, i </a:t>
            </a:r>
            <a:r>
              <a:rPr lang="it-IT" baseline="0" dirty="0" err="1" smtClean="0"/>
              <a:t>sorafenib</a:t>
            </a:r>
            <a:r>
              <a:rPr lang="it-IT" baseline="0" dirty="0" smtClean="0"/>
              <a:t>, nei pazienti affetti da HCC avanzato</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SI tratta di un </a:t>
            </a:r>
            <a:r>
              <a:rPr lang="it-IT" baseline="0" dirty="0" err="1" smtClean="0"/>
              <a:t>un</a:t>
            </a:r>
            <a:r>
              <a:rPr lang="it-IT" baseline="0" dirty="0" smtClean="0"/>
              <a:t> inibitore di </a:t>
            </a:r>
            <a:r>
              <a:rPr lang="it-IT" baseline="0" dirty="0" err="1" smtClean="0"/>
              <a:t>thy</a:t>
            </a:r>
            <a:r>
              <a:rPr lang="it-IT" baseline="0" dirty="0" smtClean="0"/>
              <a:t> </a:t>
            </a:r>
            <a:r>
              <a:rPr lang="it-IT" baseline="0" dirty="0" err="1" smtClean="0"/>
              <a:t>kin</a:t>
            </a:r>
            <a:r>
              <a:rPr lang="it-IT" baseline="0" dirty="0" smtClean="0"/>
              <a:t> e recettori tir </a:t>
            </a:r>
            <a:r>
              <a:rPr lang="it-IT" baseline="0" dirty="0" err="1" smtClean="0"/>
              <a:t>kinasici</a:t>
            </a:r>
            <a:r>
              <a:rPr lang="it-IT" baseline="0" dirty="0" smtClean="0"/>
              <a:t> coinvolti nel </a:t>
            </a:r>
            <a:r>
              <a:rPr lang="it-IT" baseline="0" dirty="0" err="1" smtClean="0"/>
              <a:t>signalli</a:t>
            </a:r>
            <a:r>
              <a:rPr lang="it-IT" baseline="0" dirty="0" smtClean="0"/>
              <a:t> responsabile della promozione della </a:t>
            </a:r>
            <a:r>
              <a:rPr lang="it-IT" baseline="0" dirty="0" err="1" smtClean="0"/>
              <a:t>porliferazione</a:t>
            </a:r>
            <a:r>
              <a:rPr lang="it-IT" baseline="0" dirty="0" smtClean="0"/>
              <a:t> cellulare e delle </a:t>
            </a:r>
            <a:r>
              <a:rPr lang="it-IT" baseline="0" dirty="0" err="1" smtClean="0"/>
              <a:t>neoangioigenesi</a:t>
            </a:r>
            <a:r>
              <a:rPr lang="it-IT" baseline="0" dirty="0" smtClean="0"/>
              <a:t> che sembrava garantire un significativo </a:t>
            </a:r>
            <a:r>
              <a:rPr lang="it-IT" baseline="0" dirty="0" err="1" smtClean="0"/>
              <a:t>incremente</a:t>
            </a:r>
            <a:r>
              <a:rPr lang="it-IT" baseline="0" dirty="0" smtClean="0"/>
              <a:t> della </a:t>
            </a:r>
            <a:r>
              <a:rPr lang="it-IT" baseline="0" dirty="0" err="1" smtClean="0"/>
              <a:t>sorpavvivenza</a:t>
            </a:r>
            <a:r>
              <a:rPr lang="it-IT" baseline="0" dirty="0" smtClean="0"/>
              <a:t> media dei pz con HCC in stadio avanzato.</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 i dati circa </a:t>
            </a:r>
            <a:r>
              <a:rPr lang="en-GB" dirty="0" err="1" smtClean="0"/>
              <a:t>multicenter</a:t>
            </a:r>
            <a:r>
              <a:rPr lang="en-GB" dirty="0" smtClean="0"/>
              <a:t>, phase 3, double-blind, placebo-controlled trial</a:t>
            </a:r>
            <a:r>
              <a:rPr lang="it-IT" baseline="0" dirty="0" smtClean="0"/>
              <a:t> su nuovo farmaco </a:t>
            </a:r>
            <a:r>
              <a:rPr lang="it-IT" baseline="0" dirty="0" err="1" smtClean="0"/>
              <a:t>sorafenib</a:t>
            </a:r>
            <a:r>
              <a:rPr lang="it-IT" baseline="0" dirty="0" smtClean="0"/>
              <a:t> che evidenziava un incremento nella sopravvivenza media dei paziente con HCC avanzato non suscettibili di trattamento.</a:t>
            </a:r>
            <a:r>
              <a:rPr lang="it-IT" dirty="0" smtClean="0"/>
              <a:t> </a:t>
            </a:r>
          </a:p>
          <a:p>
            <a:r>
              <a:rPr lang="en-GB" sz="1200" b="0" i="0" u="none" strike="noStrike" kern="1200" baseline="0" dirty="0" smtClean="0">
                <a:solidFill>
                  <a:schemeClr val="tx1"/>
                </a:solidFill>
                <a:latin typeface="+mn-lt"/>
                <a:ea typeface="+mn-ea"/>
                <a:cs typeface="+mn-cs"/>
              </a:rPr>
              <a:t>(Median overall survival (OS) of patients in the </a:t>
            </a:r>
            <a:r>
              <a:rPr lang="en-GB" sz="1200" b="0" i="0" u="none" strike="noStrike" kern="1200" baseline="0" dirty="0" err="1" smtClean="0">
                <a:solidFill>
                  <a:schemeClr val="tx1"/>
                </a:solidFill>
                <a:latin typeface="+mn-lt"/>
                <a:ea typeface="+mn-ea"/>
                <a:cs typeface="+mn-cs"/>
              </a:rPr>
              <a:t>sorafenib</a:t>
            </a:r>
            <a:r>
              <a:rPr lang="en-GB" sz="1200" b="0" i="0" u="none" strike="noStrike" kern="1200" baseline="0" dirty="0" smtClean="0">
                <a:solidFill>
                  <a:schemeClr val="tx1"/>
                </a:solidFill>
                <a:latin typeface="+mn-lt"/>
                <a:ea typeface="+mn-ea"/>
                <a:cs typeface="+mn-cs"/>
              </a:rPr>
              <a:t> group was 10.7 months compared to 7.9 months in the placebo group (HR, 0.69; 95% CI 0.55–0.87; p = 0.00058), representing a 31% decrease in the relative risk of death.)</a:t>
            </a:r>
          </a:p>
          <a:p>
            <a:endParaRPr lang="it-IT"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(Il </a:t>
            </a:r>
            <a:r>
              <a:rPr lang="it-IT" dirty="0" err="1" smtClean="0"/>
              <a:t>sorafenib</a:t>
            </a:r>
            <a:r>
              <a:rPr lang="it-IT" baseline="0" dirty="0" smtClean="0"/>
              <a:t> rappresenta il primo </a:t>
            </a:r>
            <a:r>
              <a:rPr lang="it-IT" baseline="0" dirty="0" err="1" smtClean="0"/>
              <a:t>esepio</a:t>
            </a:r>
            <a:r>
              <a:rPr lang="it-IT" baseline="0" dirty="0" smtClean="0"/>
              <a:t> di </a:t>
            </a:r>
            <a:r>
              <a:rPr lang="it-IT" baseline="0" dirty="0" err="1" smtClean="0"/>
              <a:t>molecular</a:t>
            </a:r>
            <a:r>
              <a:rPr lang="it-IT" baseline="0" dirty="0" smtClean="0"/>
              <a:t> </a:t>
            </a:r>
            <a:r>
              <a:rPr lang="it-IT" baseline="0" dirty="0" err="1" smtClean="0"/>
              <a:t>targeted</a:t>
            </a:r>
            <a:r>
              <a:rPr lang="it-IT" baseline="0" dirty="0" smtClean="0"/>
              <a:t> </a:t>
            </a:r>
            <a:r>
              <a:rPr lang="it-IT" baseline="0" dirty="0" err="1" smtClean="0"/>
              <a:t>therapy</a:t>
            </a:r>
            <a:r>
              <a:rPr lang="it-IT" baseline="0" dirty="0" smtClean="0"/>
              <a:t> applicata all’HCC sviluppata per antagonizzare </a:t>
            </a:r>
            <a:r>
              <a:rPr lang="it-IT" baseline="0" dirty="0" err="1" smtClean="0"/>
              <a:t>selettivament</a:t>
            </a:r>
            <a:r>
              <a:rPr lang="it-IT" baseline="0" dirty="0" smtClean="0"/>
              <a:t> specifici </a:t>
            </a:r>
            <a:r>
              <a:rPr lang="it-IT" baseline="0" dirty="0" err="1" smtClean="0"/>
              <a:t>pathway</a:t>
            </a:r>
            <a:r>
              <a:rPr lang="it-IT" baseline="0" dirty="0" smtClean="0"/>
              <a:t> molecolari coinvolti in particolare nei meccanismi </a:t>
            </a:r>
            <a:r>
              <a:rPr lang="it-IT" baseline="0" dirty="0" err="1" smtClean="0"/>
              <a:t>neoangiogetici</a:t>
            </a:r>
            <a:r>
              <a:rPr lang="it-IT" baseline="0" dirty="0" smtClean="0"/>
              <a:t> che caratterizzano l’HCC)</a:t>
            </a:r>
          </a:p>
          <a:p>
            <a:endParaRPr lang="it-IT" baseline="0" dirty="0" smtClean="0"/>
          </a:p>
          <a:p>
            <a:r>
              <a:rPr lang="it-IT" baseline="0" dirty="0" err="1" smtClean="0"/>
              <a:t>Sorafenib</a:t>
            </a:r>
            <a:r>
              <a:rPr lang="it-IT" baseline="0" dirty="0" smtClean="0"/>
              <a:t> è </a:t>
            </a:r>
            <a:r>
              <a:rPr lang="en-GB" sz="1200" kern="1200" dirty="0" smtClean="0">
                <a:solidFill>
                  <a:schemeClr val="tx1"/>
                </a:solidFill>
                <a:effectLst/>
                <a:latin typeface="+mn-lt"/>
                <a:ea typeface="+mn-ea"/>
                <a:cs typeface="+mn-cs"/>
              </a:rPr>
              <a:t>un </a:t>
            </a:r>
            <a:r>
              <a:rPr lang="en-GB" sz="1200" kern="1200" dirty="0" err="1" smtClean="0">
                <a:solidFill>
                  <a:schemeClr val="tx1"/>
                </a:solidFill>
                <a:effectLst/>
                <a:latin typeface="+mn-lt"/>
                <a:ea typeface="+mn-ea"/>
                <a:cs typeface="+mn-cs"/>
              </a:rPr>
              <a:t>inibitore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delle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a:t>
            </a:r>
            <a:r>
              <a:rPr lang="en-GB" sz="1200" kern="1200" dirty="0" err="1" smtClean="0">
                <a:solidFill>
                  <a:schemeClr val="tx1"/>
                </a:solidFill>
                <a:effectLst/>
                <a:latin typeface="+mn-lt"/>
                <a:ea typeface="+mn-ea"/>
                <a:cs typeface="+mn-cs"/>
              </a:rPr>
              <a:t>erina</a:t>
            </a:r>
            <a:r>
              <a:rPr lang="en-GB" sz="1200" kern="1200" dirty="0" smtClean="0">
                <a:solidFill>
                  <a:schemeClr val="tx1"/>
                </a:solidFill>
                <a:effectLst/>
                <a:latin typeface="+mn-lt"/>
                <a:ea typeface="+mn-ea"/>
                <a:cs typeface="+mn-cs"/>
              </a:rPr>
              <a:t>–threonine kinases Raf-1  and B-</a:t>
            </a:r>
            <a:r>
              <a:rPr lang="en-GB" sz="1200" kern="1200" dirty="0" err="1" smtClean="0">
                <a:solidFill>
                  <a:schemeClr val="tx1"/>
                </a:solidFill>
                <a:effectLst/>
                <a:latin typeface="+mn-lt"/>
                <a:ea typeface="+mn-ea"/>
                <a:cs typeface="+mn-cs"/>
              </a:rPr>
              <a:t>Raf</a:t>
            </a:r>
            <a:r>
              <a:rPr lang="en-GB" sz="1200" kern="1200" dirty="0" smtClean="0">
                <a:solidFill>
                  <a:schemeClr val="tx1"/>
                </a:solidFill>
                <a:effectLst/>
                <a:latin typeface="+mn-lt"/>
                <a:ea typeface="+mn-ea"/>
                <a:cs typeface="+mn-cs"/>
              </a:rPr>
              <a:t> e </a:t>
            </a:r>
            <a:r>
              <a:rPr lang="en-GB" sz="1200" kern="1200" dirty="0" err="1" smtClean="0">
                <a:solidFill>
                  <a:schemeClr val="tx1"/>
                </a:solidFill>
                <a:effectLst/>
                <a:latin typeface="+mn-lt"/>
                <a:ea typeface="+mn-ea"/>
                <a:cs typeface="+mn-cs"/>
              </a:rPr>
              <a:t>dei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recettori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tirosin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chinasici</a:t>
            </a:r>
            <a:r>
              <a:rPr lang="en-GB" sz="1200" kern="1200" baseline="0" dirty="0" smtClean="0">
                <a:solidFill>
                  <a:schemeClr val="tx1"/>
                </a:solidFill>
                <a:effectLst/>
                <a:latin typeface="+mn-lt"/>
                <a:ea typeface="+mn-ea"/>
                <a:cs typeface="+mn-cs"/>
              </a:rPr>
              <a:t> del</a:t>
            </a:r>
            <a:r>
              <a:rPr lang="en-GB" sz="1200" kern="1200" dirty="0" smtClean="0">
                <a:solidFill>
                  <a:schemeClr val="tx1"/>
                </a:solidFill>
                <a:effectLst/>
                <a:latin typeface="+mn-lt"/>
                <a:ea typeface="+mn-ea"/>
                <a:cs typeface="+mn-cs"/>
              </a:rPr>
              <a:t> vascular endothelial growth factor receptors </a:t>
            </a:r>
          </a:p>
          <a:p>
            <a:r>
              <a:rPr lang="en-GB" sz="1200" kern="1200" dirty="0" smtClean="0">
                <a:solidFill>
                  <a:schemeClr val="tx1"/>
                </a:solidFill>
                <a:effectLst/>
                <a:latin typeface="+mn-lt"/>
                <a:ea typeface="+mn-ea"/>
                <a:cs typeface="+mn-cs"/>
              </a:rPr>
              <a:t>(VEGFRs) 1, 2, and 3 and platelet-derived growth factor receptor </a:t>
            </a:r>
            <a:r>
              <a:rPr lang="el-GR" sz="1200" kern="1200" dirty="0" smtClean="0">
                <a:solidFill>
                  <a:schemeClr val="tx1"/>
                </a:solidFill>
                <a:effectLst/>
                <a:latin typeface="+mn-lt"/>
                <a:ea typeface="+mn-ea"/>
                <a:cs typeface="+mn-cs"/>
              </a:rPr>
              <a:t>β (</a:t>
            </a:r>
            <a:r>
              <a:rPr lang="en-GB" sz="1200" kern="1200" dirty="0" smtClean="0">
                <a:solidFill>
                  <a:schemeClr val="tx1"/>
                </a:solidFill>
                <a:effectLst/>
                <a:latin typeface="+mn-lt"/>
                <a:ea typeface="+mn-ea"/>
                <a:cs typeface="+mn-cs"/>
              </a:rPr>
              <a:t>PDGFR-</a:t>
            </a:r>
            <a:r>
              <a:rPr lang="el-GR" sz="1200" kern="1200" dirty="0" smtClean="0">
                <a:solidFill>
                  <a:schemeClr val="tx1"/>
                </a:solidFill>
                <a:effectLst/>
                <a:latin typeface="+mn-lt"/>
                <a:ea typeface="+mn-ea"/>
                <a:cs typeface="+mn-cs"/>
              </a:rPr>
              <a:t>β)</a:t>
            </a:r>
            <a:r>
              <a:rPr lang="it-IT" sz="1200" kern="1200" baseline="0" dirty="0" smtClean="0">
                <a:solidFill>
                  <a:schemeClr val="tx1"/>
                </a:solidFill>
                <a:effectLst/>
                <a:latin typeface="+mn-lt"/>
                <a:ea typeface="+mn-ea"/>
                <a:cs typeface="+mn-cs"/>
              </a:rPr>
              <a:t> inibendo </a:t>
            </a:r>
            <a:r>
              <a:rPr lang="it-IT" sz="1200" kern="1200" baseline="0" dirty="0" err="1" smtClean="0">
                <a:solidFill>
                  <a:schemeClr val="tx1"/>
                </a:solidFill>
                <a:effectLst/>
                <a:latin typeface="+mn-lt"/>
                <a:ea typeface="+mn-ea"/>
                <a:cs typeface="+mn-cs"/>
              </a:rPr>
              <a:t>pathway</a:t>
            </a:r>
            <a:r>
              <a:rPr lang="it-IT" sz="1200" kern="1200" baseline="0" dirty="0" smtClean="0">
                <a:solidFill>
                  <a:schemeClr val="tx1"/>
                </a:solidFill>
                <a:effectLst/>
                <a:latin typeface="+mn-lt"/>
                <a:ea typeface="+mn-ea"/>
                <a:cs typeface="+mn-cs"/>
              </a:rPr>
              <a:t> coinvolti nella differenziazione, proliferazione cellulare, migrazione cellulare e nella </a:t>
            </a:r>
            <a:r>
              <a:rPr lang="it-IT" sz="1200" kern="1200" baseline="0" dirty="0" err="1" smtClean="0">
                <a:solidFill>
                  <a:schemeClr val="tx1"/>
                </a:solidFill>
                <a:effectLst/>
                <a:latin typeface="+mn-lt"/>
                <a:ea typeface="+mn-ea"/>
                <a:cs typeface="+mn-cs"/>
              </a:rPr>
              <a:t>neoangiogenesi</a:t>
            </a:r>
            <a:r>
              <a:rPr lang="it-IT" sz="1200" kern="1200" baseline="0" dirty="0" smtClean="0">
                <a:solidFill>
                  <a:schemeClr val="tx1"/>
                </a:solidFill>
                <a:effectLst/>
                <a:latin typeface="+mn-lt"/>
                <a:ea typeface="+mn-ea"/>
                <a:cs typeface="+mn-cs"/>
              </a:rPr>
              <a:t>.</a:t>
            </a:r>
          </a:p>
          <a:p>
            <a:endParaRPr lang="it-IT" sz="1200" kern="1200" baseline="0" dirty="0" smtClean="0">
              <a:solidFill>
                <a:schemeClr val="tx1"/>
              </a:solidFill>
              <a:effectLst/>
              <a:latin typeface="+mn-lt"/>
              <a:ea typeface="+mn-ea"/>
              <a:cs typeface="+mn-cs"/>
            </a:endParaRPr>
          </a:p>
          <a:p>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6</a:t>
            </a:fld>
            <a:endParaRPr lang="en-GB"/>
          </a:p>
        </p:txBody>
      </p:sp>
    </p:spTree>
    <p:extLst>
      <p:ext uri="{BB962C8B-B14F-4D97-AF65-F5344CB8AC3E}">
        <p14:creationId xmlns:p14="http://schemas.microsoft.com/office/powerpoint/2010/main" val="326651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baseline="0" dirty="0" smtClean="0">
                <a:solidFill>
                  <a:schemeClr val="tx1"/>
                </a:solidFill>
                <a:effectLst/>
                <a:latin typeface="+mn-lt"/>
                <a:ea typeface="+mn-ea"/>
                <a:cs typeface="+mn-cs"/>
              </a:rPr>
              <a:t>La terapia con </a:t>
            </a:r>
            <a:r>
              <a:rPr lang="it-IT" sz="1200" kern="1200" baseline="0" dirty="0" err="1" smtClean="0">
                <a:solidFill>
                  <a:schemeClr val="tx1"/>
                </a:solidFill>
                <a:effectLst/>
                <a:latin typeface="+mn-lt"/>
                <a:ea typeface="+mn-ea"/>
                <a:cs typeface="+mn-cs"/>
              </a:rPr>
              <a:t>sorafenib</a:t>
            </a:r>
            <a:r>
              <a:rPr lang="it-IT" sz="1200" kern="1200" baseline="0" dirty="0" smtClean="0">
                <a:solidFill>
                  <a:schemeClr val="tx1"/>
                </a:solidFill>
                <a:effectLst/>
                <a:latin typeface="+mn-lt"/>
                <a:ea typeface="+mn-ea"/>
                <a:cs typeface="+mn-cs"/>
              </a:rPr>
              <a:t> ha mostrato un incremento della sopravvivenza mediana di 10,7 mesi ovvero una riduzione del rischio relativo di decesso del 30%, incremento del tempo di progressione.</a:t>
            </a:r>
          </a:p>
          <a:p>
            <a:r>
              <a:rPr lang="en-GB" sz="1200" b="0" i="0" u="none" strike="noStrike" kern="1200" baseline="0" dirty="0" smtClean="0">
                <a:solidFill>
                  <a:schemeClr val="tx1"/>
                </a:solidFill>
                <a:latin typeface="+mn-lt"/>
                <a:ea typeface="+mn-ea"/>
                <a:cs typeface="+mn-cs"/>
              </a:rPr>
              <a:t>Real-life data and reported OS for Barcelona Clinic Liver Cancer (BCLC) B patients of 15.6–20.1 months and for BCLC-C of 8.4–13.6 months</a:t>
            </a:r>
            <a:endParaRPr lang="it-IT" baseline="0" dirty="0" smtClean="0"/>
          </a:p>
          <a:p>
            <a:r>
              <a:rPr lang="it-IT" baseline="0" dirty="0" smtClean="0"/>
              <a:t>Attualmente riconosciuto come prima linea di terapia sistemica nei pazienti con HCC in stadio avanzato</a:t>
            </a:r>
            <a:r>
              <a:rPr lang="it-IT" baseline="0" dirty="0" smtClean="0"/>
              <a:t>.</a:t>
            </a:r>
          </a:p>
          <a:p>
            <a:endParaRPr lang="it-IT" baseline="0" dirty="0" smtClean="0"/>
          </a:p>
          <a:p>
            <a:r>
              <a:rPr lang="en-GB" dirty="0" smtClean="0"/>
              <a:t>few data are available regarding its use in the presence of impaired liver function (Child-Pugh B/C) or in elderly patients. Regarding liver function, available data come from retrospective studies[</a:t>
            </a:r>
            <a:r>
              <a:rPr lang="en-GB" dirty="0" smtClean="0">
                <a:hlinkClick r:id="rId3"/>
              </a:rPr>
              <a:t>14</a:t>
            </a:r>
            <a:r>
              <a:rPr lang="en-GB" dirty="0" smtClean="0"/>
              <a:t>-</a:t>
            </a:r>
            <a:r>
              <a:rPr lang="en-GB" dirty="0" smtClean="0">
                <a:hlinkClick r:id="rId4"/>
              </a:rPr>
              <a:t>18</a:t>
            </a:r>
            <a:r>
              <a:rPr lang="en-GB" dirty="0" smtClean="0"/>
              <a:t>], that evaluated treatment with </a:t>
            </a:r>
            <a:r>
              <a:rPr lang="en-GB" dirty="0" err="1" smtClean="0"/>
              <a:t>sorafenib</a:t>
            </a:r>
            <a:r>
              <a:rPr lang="en-GB" dirty="0" smtClean="0"/>
              <a:t> in patients with liver function Child-Pugh B, showing shorter overall survival in these patients, compared with patients with Child-Pugh A. In addition, two studies[</a:t>
            </a:r>
            <a:r>
              <a:rPr lang="en-GB" dirty="0" smtClean="0">
                <a:hlinkClick r:id="rId5"/>
              </a:rPr>
              <a:t>15</a:t>
            </a:r>
            <a:r>
              <a:rPr lang="en-GB" dirty="0" smtClean="0"/>
              <a:t>-</a:t>
            </a:r>
            <a:r>
              <a:rPr lang="en-GB" dirty="0" smtClean="0">
                <a:hlinkClick r:id="rId4"/>
              </a:rPr>
              <a:t>18</a:t>
            </a:r>
            <a:r>
              <a:rPr lang="en-GB" dirty="0" smtClean="0"/>
              <a:t>] showed an increased incidence of severe adverse events in Child-Pugh B patients, that led to dose reduction or discontinuation of treatment.</a:t>
            </a:r>
            <a:endParaRPr lang="it-IT" dirty="0" smtClean="0"/>
          </a:p>
          <a:p>
            <a:r>
              <a:rPr lang="it-IT" dirty="0" smtClean="0"/>
              <a:t>Il </a:t>
            </a:r>
            <a:r>
              <a:rPr lang="it-IT" dirty="0" err="1" smtClean="0"/>
              <a:t>sorafenib</a:t>
            </a:r>
            <a:r>
              <a:rPr lang="it-IT" baseline="0" dirty="0" smtClean="0"/>
              <a:t> rappresenta il primo </a:t>
            </a:r>
            <a:r>
              <a:rPr lang="it-IT" baseline="0" dirty="0" err="1" smtClean="0"/>
              <a:t>esepio</a:t>
            </a:r>
            <a:r>
              <a:rPr lang="it-IT" baseline="0" dirty="0" smtClean="0"/>
              <a:t> di </a:t>
            </a:r>
            <a:r>
              <a:rPr lang="it-IT" baseline="0" dirty="0" err="1" smtClean="0"/>
              <a:t>molecular</a:t>
            </a:r>
            <a:r>
              <a:rPr lang="it-IT" baseline="0" dirty="0" smtClean="0"/>
              <a:t> </a:t>
            </a:r>
            <a:r>
              <a:rPr lang="it-IT" baseline="0" dirty="0" err="1" smtClean="0"/>
              <a:t>targeted</a:t>
            </a:r>
            <a:r>
              <a:rPr lang="it-IT" baseline="0" dirty="0" smtClean="0"/>
              <a:t> </a:t>
            </a:r>
            <a:r>
              <a:rPr lang="it-IT" baseline="0" dirty="0" err="1" smtClean="0"/>
              <a:t>therapy</a:t>
            </a:r>
            <a:r>
              <a:rPr lang="it-IT" baseline="0" dirty="0" smtClean="0"/>
              <a:t> applicata all’HCC sviluppata per antagonizzare </a:t>
            </a:r>
            <a:r>
              <a:rPr lang="it-IT" baseline="0" dirty="0" err="1" smtClean="0"/>
              <a:t>selettivament</a:t>
            </a:r>
            <a:r>
              <a:rPr lang="it-IT" baseline="0" dirty="0" smtClean="0"/>
              <a:t> specifici </a:t>
            </a:r>
            <a:r>
              <a:rPr lang="it-IT" baseline="0" dirty="0" err="1" smtClean="0"/>
              <a:t>pathway</a:t>
            </a:r>
            <a:r>
              <a:rPr lang="it-IT" baseline="0" dirty="0" smtClean="0"/>
              <a:t> molecolari coinvolti in particolare nei meccanismi </a:t>
            </a:r>
            <a:r>
              <a:rPr lang="it-IT" baseline="0" dirty="0" err="1" smtClean="0"/>
              <a:t>neoangiogetici</a:t>
            </a:r>
            <a:r>
              <a:rPr lang="it-IT" baseline="0" dirty="0" smtClean="0"/>
              <a:t> che caratterizzano l’HCC</a:t>
            </a:r>
          </a:p>
          <a:p>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In circa 10 anni</a:t>
            </a:r>
            <a:r>
              <a:rPr lang="it-IT" baseline="0" dirty="0" smtClean="0"/>
              <a:t> ulteriori molecole sono state studiate come alternative al </a:t>
            </a:r>
            <a:r>
              <a:rPr lang="it-IT" baseline="0" dirty="0" err="1" smtClean="0"/>
              <a:t>sorafenib</a:t>
            </a:r>
            <a:r>
              <a:rPr lang="it-IT" baseline="0" dirty="0" smtClean="0"/>
              <a:t> nel trattamento del HCC avanzato:0</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t-IT" baseline="0" dirty="0" smtClean="0"/>
              <a:t>in I linea Recenti studi hanno evidenziato la non inferiorità rispetto al </a:t>
            </a:r>
            <a:r>
              <a:rPr lang="it-IT" baseline="0" dirty="0" err="1" smtClean="0"/>
              <a:t>sorafenib</a:t>
            </a:r>
            <a:r>
              <a:rPr lang="it-IT" baseline="0" dirty="0" smtClean="0"/>
              <a:t> di un ulteriore inibitore </a:t>
            </a:r>
            <a:r>
              <a:rPr lang="it-IT" baseline="0" dirty="0" err="1" smtClean="0"/>
              <a:t>chinasico</a:t>
            </a:r>
            <a:r>
              <a:rPr lang="it-IT" baseline="0" dirty="0" smtClean="0"/>
              <a:t> diretto contro i recettori del </a:t>
            </a:r>
            <a:r>
              <a:rPr lang="it-IT" baseline="0" dirty="0" err="1" smtClean="0"/>
              <a:t>vascular</a:t>
            </a:r>
            <a:r>
              <a:rPr lang="it-IT" baseline="0" dirty="0" smtClean="0"/>
              <a:t> </a:t>
            </a:r>
            <a:r>
              <a:rPr lang="it-IT" baseline="0" dirty="0" err="1" smtClean="0"/>
              <a:t>endotelial</a:t>
            </a:r>
            <a:r>
              <a:rPr lang="it-IT" baseline="0" dirty="0" smtClean="0"/>
              <a:t> </a:t>
            </a:r>
            <a:r>
              <a:rPr lang="it-IT" baseline="0" dirty="0" err="1" smtClean="0"/>
              <a:t>grow</a:t>
            </a:r>
            <a:r>
              <a:rPr lang="it-IT" baseline="0" dirty="0" smtClean="0"/>
              <a:t> </a:t>
            </a:r>
            <a:r>
              <a:rPr lang="it-IT" baseline="0" dirty="0" err="1" smtClean="0"/>
              <a:t>factor</a:t>
            </a:r>
            <a:r>
              <a:rPr lang="it-IT" baseline="0" dirty="0" smtClean="0"/>
              <a:t> e </a:t>
            </a:r>
            <a:r>
              <a:rPr lang="it-IT" baseline="0" dirty="0" err="1" smtClean="0"/>
              <a:t>fibroblast</a:t>
            </a:r>
            <a:r>
              <a:rPr lang="it-IT" baseline="0" dirty="0" smtClean="0"/>
              <a:t> </a:t>
            </a:r>
            <a:r>
              <a:rPr lang="it-IT" baseline="0" dirty="0" err="1" smtClean="0"/>
              <a:t>growth</a:t>
            </a:r>
            <a:r>
              <a:rPr lang="it-IT" baseline="0" dirty="0" smtClean="0"/>
              <a:t> </a:t>
            </a:r>
            <a:r>
              <a:rPr lang="it-IT" baseline="0" dirty="0" err="1" smtClean="0"/>
              <a:t>factor</a:t>
            </a:r>
            <a:r>
              <a:rPr lang="it-IT" baseline="0" dirty="0" smtClean="0"/>
              <a:t> </a:t>
            </a:r>
            <a:r>
              <a:rPr lang="it-IT" baseline="0" dirty="0" err="1" smtClean="0"/>
              <a:t>receptor</a:t>
            </a:r>
            <a:r>
              <a:rPr lang="it-IT" baseline="0" dirty="0" smtClean="0"/>
              <a:t>, </a:t>
            </a:r>
            <a:r>
              <a:rPr lang="it-IT" baseline="0" dirty="0" err="1" smtClean="0"/>
              <a:t>platlet</a:t>
            </a:r>
            <a:r>
              <a:rPr lang="it-IT" baseline="0" dirty="0" smtClean="0"/>
              <a:t> </a:t>
            </a:r>
            <a:r>
              <a:rPr lang="it-IT" baseline="0" dirty="0" err="1" smtClean="0"/>
              <a:t>derivded</a:t>
            </a:r>
            <a:r>
              <a:rPr lang="it-IT" baseline="0" dirty="0" smtClean="0"/>
              <a:t> </a:t>
            </a:r>
            <a:r>
              <a:rPr lang="it-IT" baseline="0" dirty="0" err="1" smtClean="0"/>
              <a:t>grow</a:t>
            </a:r>
            <a:r>
              <a:rPr lang="it-IT" baseline="0" dirty="0" smtClean="0"/>
              <a:t> </a:t>
            </a:r>
            <a:r>
              <a:rPr lang="it-IT" baseline="0" dirty="0" err="1" smtClean="0"/>
              <a:t>factor</a:t>
            </a:r>
            <a:r>
              <a:rPr lang="it-IT" baseline="0" dirty="0" smtClean="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t-IT" baseline="0" dirty="0" smtClean="0"/>
              <a:t>Garantisce analoghi OS e riduzioni del rischio relativo nei pz con HCC avanzato senza invasione portale e notevole estensione di malattia-</a:t>
            </a:r>
            <a:endParaRPr lang="en-GB" dirty="0"/>
          </a:p>
        </p:txBody>
      </p:sp>
      <p:sp>
        <p:nvSpPr>
          <p:cNvPr id="4" name="Segnaposto numero diapositiva 3"/>
          <p:cNvSpPr>
            <a:spLocks noGrp="1"/>
          </p:cNvSpPr>
          <p:nvPr>
            <p:ph type="sldNum" sz="quarter" idx="10"/>
          </p:nvPr>
        </p:nvSpPr>
        <p:spPr/>
        <p:txBody>
          <a:bodyPr/>
          <a:lstStyle/>
          <a:p>
            <a:fld id="{9512E490-939A-4197-A133-FC962E050EFF}" type="slidenum">
              <a:rPr lang="en-GB" smtClean="0"/>
              <a:t>7</a:t>
            </a:fld>
            <a:endParaRPr lang="en-GB"/>
          </a:p>
        </p:txBody>
      </p:sp>
    </p:spTree>
    <p:extLst>
      <p:ext uri="{BB962C8B-B14F-4D97-AF65-F5344CB8AC3E}">
        <p14:creationId xmlns:p14="http://schemas.microsoft.com/office/powerpoint/2010/main" val="85967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Tuttavia il </a:t>
            </a:r>
            <a:r>
              <a:rPr lang="it-IT" baseline="0" dirty="0" err="1" smtClean="0"/>
              <a:t>benificio</a:t>
            </a:r>
            <a:r>
              <a:rPr lang="it-IT" baseline="0" dirty="0" smtClean="0"/>
              <a:t> clinico</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hypoxic </a:t>
            </a:r>
            <a:r>
              <a:rPr lang="en-GB" dirty="0" err="1" smtClean="0"/>
              <a:t>tumor</a:t>
            </a:r>
            <a:r>
              <a:rPr lang="en-GB" dirty="0" smtClean="0"/>
              <a:t> environment generated by antiangiogenic treatment may also result in reactive resistance in which proliferative </a:t>
            </a:r>
            <a:r>
              <a:rPr lang="en-GB" dirty="0" err="1" smtClean="0"/>
              <a:t>signaling</a:t>
            </a:r>
            <a:r>
              <a:rPr lang="en-GB" dirty="0" smtClean="0"/>
              <a:t> and expression and secretion of proangiogenic factors are stimulated.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may also possibly select for cells with a higher propensity for invasiveness and metastases.</a:t>
            </a: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Efficacia di questi farmaci risulta essere ridotta dell’attivazione (spesso secondaria allo stimolo ipossico) di </a:t>
            </a:r>
            <a:r>
              <a:rPr lang="it-IT" baseline="0" dirty="0" err="1" smtClean="0"/>
              <a:t>patway</a:t>
            </a:r>
            <a:r>
              <a:rPr lang="it-IT" baseline="0" dirty="0" smtClean="0"/>
              <a:t> compensatori che </a:t>
            </a:r>
            <a:r>
              <a:rPr lang="it-IT" baseline="0" dirty="0" err="1" smtClean="0"/>
              <a:t>garatiscono</a:t>
            </a:r>
            <a:r>
              <a:rPr lang="it-IT" baseline="0" dirty="0" smtClean="0"/>
              <a:t> la ripresa della trasmissione del segnale </a:t>
            </a:r>
            <a:r>
              <a:rPr lang="it-IT" baseline="0" dirty="0" err="1" smtClean="0"/>
              <a:t>porproliferativo</a:t>
            </a:r>
            <a:r>
              <a:rPr lang="it-IT" baseline="0" dirty="0" smtClean="0"/>
              <a:t>, </a:t>
            </a:r>
            <a:r>
              <a:rPr lang="it-IT" baseline="0" dirty="0" err="1" smtClean="0"/>
              <a:t>antiapoptotico</a:t>
            </a:r>
            <a:r>
              <a:rPr lang="it-IT" baseline="0" dirty="0" smtClean="0"/>
              <a:t> e </a:t>
            </a:r>
            <a:r>
              <a:rPr lang="it-IT" baseline="0" dirty="0" err="1" smtClean="0"/>
              <a:t>neoangiogenetico</a:t>
            </a:r>
            <a:r>
              <a:rPr lang="it-IT" baseline="0" dirty="0" smtClean="0"/>
              <a:t> con conseguente progressione di malattia in corso di terapia e peggioramento della prognosi.</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a:t>
            </a:r>
            <a:r>
              <a:rPr lang="en-GB" dirty="0" smtClean="0"/>
              <a:t>107 of 263 (40.6%) patients demonstrated radiologic progression by the cut-off date)</a:t>
            </a:r>
            <a:r>
              <a:rPr lang="it-IT"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Ulteriori sforzi si sono condotti per sviluppare risorse terapeutiche per la II linea di terapia, sviluppati in particolare per la gestione dei pazienti con progressione in corso di trattamento con farmaci di prima linea. </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r>
              <a:rPr lang="it-IT" dirty="0" smtClean="0"/>
              <a:t>R</a:t>
            </a:r>
            <a:r>
              <a:rPr lang="en-GB" dirty="0" err="1" smtClean="0"/>
              <a:t>egorafenib</a:t>
            </a:r>
            <a:r>
              <a:rPr lang="en-GB" dirty="0" smtClean="0"/>
              <a:t> is an </a:t>
            </a:r>
            <a:r>
              <a:rPr lang="en-GB" u="sng" dirty="0" smtClean="0"/>
              <a:t>oral </a:t>
            </a:r>
            <a:r>
              <a:rPr lang="en-GB" u="sng" dirty="0" err="1" smtClean="0"/>
              <a:t>multikinase</a:t>
            </a:r>
            <a:r>
              <a:rPr lang="en-GB" u="sng" dirty="0" smtClean="0"/>
              <a:t> inhibitor with a structure very similar to that of </a:t>
            </a:r>
            <a:r>
              <a:rPr lang="en-GB" u="sng" dirty="0" err="1" smtClean="0"/>
              <a:t>sorafenib</a:t>
            </a:r>
            <a:r>
              <a:rPr lang="en-GB" u="sng" dirty="0" smtClean="0"/>
              <a:t> </a:t>
            </a:r>
            <a:r>
              <a:rPr lang="en-GB" dirty="0" smtClean="0"/>
              <a:t>except for the addition of a fluorine atom in the </a:t>
            </a:r>
            <a:r>
              <a:rPr lang="en-GB" dirty="0" err="1" smtClean="0"/>
              <a:t>center</a:t>
            </a:r>
            <a:r>
              <a:rPr lang="en-GB" dirty="0" smtClean="0"/>
              <a:t> phenyl ring which confers a distinct biochemical and pharmacologic profile [</a:t>
            </a:r>
            <a:r>
              <a:rPr lang="en-GB" dirty="0" smtClean="0">
                <a:hlinkClick r:id="rId3"/>
              </a:rPr>
              <a:t>64</a:t>
            </a:r>
            <a:r>
              <a:rPr lang="en-GB" dirty="0" smtClean="0"/>
              <a:t>]. Its molecular targets include </a:t>
            </a:r>
            <a:r>
              <a:rPr lang="en-GB" u="sng" dirty="0" smtClean="0"/>
              <a:t>VEGFR-2, VEGFR-3, Tie-2, PDGFR</a:t>
            </a:r>
            <a:r>
              <a:rPr lang="en-GB" dirty="0" smtClean="0"/>
              <a:t>, FGFR-1 </a:t>
            </a:r>
            <a:r>
              <a:rPr lang="it-IT" baseline="0" dirty="0" err="1" smtClean="0"/>
              <a:t>fibroblast</a:t>
            </a:r>
            <a:r>
              <a:rPr lang="it-IT" baseline="0" dirty="0" smtClean="0"/>
              <a:t> </a:t>
            </a:r>
            <a:r>
              <a:rPr lang="it-IT" baseline="0" dirty="0" err="1" smtClean="0"/>
              <a:t>growth</a:t>
            </a:r>
            <a:r>
              <a:rPr lang="it-IT" baseline="0" dirty="0" smtClean="0"/>
              <a:t> </a:t>
            </a:r>
            <a:r>
              <a:rPr lang="it-IT" baseline="0" dirty="0" err="1" smtClean="0"/>
              <a:t>factor</a:t>
            </a:r>
            <a:r>
              <a:rPr lang="it-IT" baseline="0" dirty="0" smtClean="0"/>
              <a:t> </a:t>
            </a:r>
            <a:r>
              <a:rPr lang="it-IT" baseline="0" dirty="0" err="1" smtClean="0"/>
              <a:t>receptor</a:t>
            </a:r>
            <a:r>
              <a:rPr lang="it-IT" baseline="0" dirty="0" smtClean="0"/>
              <a:t>, </a:t>
            </a:r>
            <a:r>
              <a:rPr lang="en-GB" dirty="0" smtClean="0"/>
              <a:t>and the mutant oncogenic kinases KIT, RET and B-RAF [</a:t>
            </a:r>
            <a:r>
              <a:rPr lang="en-GB" dirty="0" smtClean="0">
                <a:hlinkClick r:id="rId4"/>
              </a:rPr>
              <a:t>65</a:t>
            </a:r>
            <a:r>
              <a:rPr lang="en-GB" dirty="0" smtClean="0"/>
              <a:t>].</a:t>
            </a:r>
          </a:p>
          <a:p>
            <a:endParaRPr lang="en-GB" dirty="0" smtClean="0"/>
          </a:p>
          <a:p>
            <a:r>
              <a:rPr lang="it-IT" dirty="0" smtClean="0"/>
              <a:t>R</a:t>
            </a:r>
            <a:r>
              <a:rPr lang="en-GB" dirty="0" err="1" smtClean="0"/>
              <a:t>egorafenib</a:t>
            </a:r>
            <a:r>
              <a:rPr lang="en-GB" dirty="0" smtClean="0"/>
              <a:t> is an </a:t>
            </a:r>
            <a:r>
              <a:rPr lang="en-GB" u="sng" dirty="0" smtClean="0"/>
              <a:t>oral </a:t>
            </a:r>
            <a:r>
              <a:rPr lang="en-GB" u="sng" dirty="0" err="1" smtClean="0"/>
              <a:t>multikinase</a:t>
            </a:r>
            <a:r>
              <a:rPr lang="en-GB" u="sng" dirty="0" smtClean="0"/>
              <a:t> inhibitor with a structure very similar to that of </a:t>
            </a:r>
            <a:r>
              <a:rPr lang="en-GB" u="sng" dirty="0" err="1" smtClean="0"/>
              <a:t>sorafenib</a:t>
            </a:r>
            <a:r>
              <a:rPr lang="en-GB" u="sng" dirty="0" smtClean="0"/>
              <a:t> </a:t>
            </a:r>
            <a:r>
              <a:rPr lang="it-IT" dirty="0" smtClean="0"/>
              <a:t>in grado di inibire contemporanea di </a:t>
            </a:r>
            <a:r>
              <a:rPr lang="it-IT" dirty="0" err="1" smtClean="0"/>
              <a:t>pathway</a:t>
            </a:r>
            <a:r>
              <a:rPr lang="it-IT" dirty="0" smtClean="0"/>
              <a:t> diversi esso</a:t>
            </a:r>
            <a:r>
              <a:rPr lang="it-IT" baseline="0" dirty="0" smtClean="0"/>
              <a:t> risulta essere un grado di inibire con maggior efficienza la </a:t>
            </a:r>
            <a:r>
              <a:rPr lang="it-IT" baseline="0" dirty="0" err="1" smtClean="0"/>
              <a:t>neoangiogenesi</a:t>
            </a:r>
            <a:r>
              <a:rPr lang="it-IT" baseline="0" dirty="0" smtClean="0"/>
              <a:t> indotta da tumore rispetto all’effetto della sola inibizione del </a:t>
            </a:r>
            <a:r>
              <a:rPr lang="it-IT" baseline="0" dirty="0" err="1" smtClean="0"/>
              <a:t>pathway</a:t>
            </a:r>
            <a:r>
              <a:rPr lang="it-IT" baseline="0" dirty="0" smtClean="0"/>
              <a:t> associato ai VEGFR </a:t>
            </a:r>
          </a:p>
          <a:p>
            <a:endParaRPr lang="en-GB" dirty="0" smtClean="0"/>
          </a:p>
          <a:p>
            <a:r>
              <a:rPr lang="en-GB" u="sng" dirty="0" smtClean="0"/>
              <a:t>Tie-2 is predominantly expressed on endothelial cells and is a crucial regulator of angiogenesis</a:t>
            </a:r>
            <a:r>
              <a:rPr lang="en-GB" dirty="0" smtClean="0"/>
              <a:t>, </a:t>
            </a:r>
            <a:r>
              <a:rPr lang="en-GB" dirty="0" err="1" smtClean="0"/>
              <a:t>indispensible</a:t>
            </a:r>
            <a:r>
              <a:rPr lang="en-GB" dirty="0" smtClean="0"/>
              <a:t> for the maturation of immature vessels. Thus, thanks to the combined </a:t>
            </a:r>
            <a:r>
              <a:rPr lang="en-GB" u="sng" dirty="0" smtClean="0"/>
              <a:t>blockage of VEGFR2 and Tie-2 </a:t>
            </a:r>
            <a:r>
              <a:rPr lang="en-GB" dirty="0" err="1" smtClean="0"/>
              <a:t>signaling</a:t>
            </a:r>
            <a:r>
              <a:rPr lang="en-GB" dirty="0" smtClean="0"/>
              <a:t>, </a:t>
            </a:r>
            <a:r>
              <a:rPr lang="en-GB" dirty="0" err="1" smtClean="0"/>
              <a:t>regorafenib</a:t>
            </a:r>
            <a:r>
              <a:rPr lang="en-GB" dirty="0" smtClean="0"/>
              <a:t> </a:t>
            </a:r>
            <a:r>
              <a:rPr lang="en-GB" u="sng" dirty="0" smtClean="0"/>
              <a:t>potentially inhibits </a:t>
            </a:r>
            <a:r>
              <a:rPr lang="en-GB" u="sng" dirty="0" err="1" smtClean="0"/>
              <a:t>tumor</a:t>
            </a:r>
            <a:r>
              <a:rPr lang="en-GB" u="sng" dirty="0" smtClean="0"/>
              <a:t> </a:t>
            </a:r>
            <a:r>
              <a:rPr lang="en-GB" u="sng" dirty="0" err="1" smtClean="0"/>
              <a:t>neoangiogenesis</a:t>
            </a:r>
            <a:r>
              <a:rPr lang="en-GB" u="sng" dirty="0" smtClean="0"/>
              <a:t> more potently than agents blocking VEGF </a:t>
            </a:r>
            <a:r>
              <a:rPr lang="en-GB" u="sng" dirty="0" err="1" smtClean="0"/>
              <a:t>signaling</a:t>
            </a:r>
            <a:r>
              <a:rPr lang="en-GB" u="sng" dirty="0" smtClean="0"/>
              <a:t> alone </a:t>
            </a:r>
          </a:p>
          <a:p>
            <a:endParaRPr lang="it-IT" baseline="0" dirty="0" smtClean="0"/>
          </a:p>
          <a:p>
            <a:endParaRPr lang="it-IT" baseline="0" dirty="0" smtClean="0"/>
          </a:p>
          <a:p>
            <a:r>
              <a:rPr lang="en-GB" dirty="0" smtClean="0"/>
              <a:t>he rationale for a dual VEGFR/MET blockade is supported by the consolidated evidence that resistance to VEGFR-targeted therapies may arise from the upregulation of alternative proangiogenic and </a:t>
            </a:r>
            <a:r>
              <a:rPr lang="en-GB" dirty="0" err="1" smtClean="0"/>
              <a:t>proinvasive</a:t>
            </a:r>
            <a:r>
              <a:rPr lang="en-GB" dirty="0" smtClean="0"/>
              <a:t> </a:t>
            </a:r>
            <a:r>
              <a:rPr lang="en-GB" dirty="0" err="1" smtClean="0"/>
              <a:t>signaling</a:t>
            </a:r>
            <a:r>
              <a:rPr lang="en-GB" dirty="0" smtClean="0"/>
              <a:t> pathways, including the MET pathway</a:t>
            </a:r>
            <a:endParaRPr lang="it-IT" baseline="0" dirty="0" smtClean="0"/>
          </a:p>
        </p:txBody>
      </p:sp>
      <p:sp>
        <p:nvSpPr>
          <p:cNvPr id="4" name="Segnaposto numero diapositiva 3"/>
          <p:cNvSpPr>
            <a:spLocks noGrp="1"/>
          </p:cNvSpPr>
          <p:nvPr>
            <p:ph type="sldNum" sz="quarter" idx="10"/>
          </p:nvPr>
        </p:nvSpPr>
        <p:spPr/>
        <p:txBody>
          <a:bodyPr/>
          <a:lstStyle/>
          <a:p>
            <a:fld id="{9512E490-939A-4197-A133-FC962E050EFF}" type="slidenum">
              <a:rPr lang="en-GB" smtClean="0"/>
              <a:t>9</a:t>
            </a:fld>
            <a:endParaRPr lang="en-GB"/>
          </a:p>
        </p:txBody>
      </p:sp>
    </p:spTree>
    <p:extLst>
      <p:ext uri="{BB962C8B-B14F-4D97-AF65-F5344CB8AC3E}">
        <p14:creationId xmlns:p14="http://schemas.microsoft.com/office/powerpoint/2010/main" val="421751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Dai diversi studi condotti  è emerso  che tumori che presentavano progressione in corso di terapia di prima linea </a:t>
            </a:r>
            <a:r>
              <a:rPr lang="it-IT" baseline="0" dirty="0" err="1" smtClean="0"/>
              <a:t>iperesprimevano</a:t>
            </a:r>
            <a:r>
              <a:rPr lang="it-IT" baseline="0" dirty="0" smtClean="0"/>
              <a:t> </a:t>
            </a:r>
            <a:r>
              <a:rPr lang="it-IT" dirty="0" smtClean="0"/>
              <a:t>of </a:t>
            </a:r>
            <a:r>
              <a:rPr lang="it-IT" dirty="0" err="1" smtClean="0"/>
              <a:t>Tyr-Kinase</a:t>
            </a:r>
            <a:r>
              <a:rPr lang="it-IT" dirty="0" smtClean="0"/>
              <a:t> </a:t>
            </a:r>
            <a:r>
              <a:rPr lang="it-IT" dirty="0" err="1" smtClean="0"/>
              <a:t>receptor</a:t>
            </a:r>
            <a:r>
              <a:rPr lang="it-IT" dirty="0" smtClean="0"/>
              <a:t> MET and AXL coinvolti</a:t>
            </a:r>
            <a:r>
              <a:rPr lang="it-IT" baseline="0" dirty="0" smtClean="0"/>
              <a:t> nella cascata del segnale a valle dell’ </a:t>
            </a:r>
            <a:r>
              <a:rPr lang="it-IT" baseline="0" dirty="0" err="1" smtClean="0"/>
              <a:t>hipoxia</a:t>
            </a:r>
            <a:r>
              <a:rPr lang="it-IT" baseline="0" dirty="0" smtClean="0"/>
              <a:t> </a:t>
            </a:r>
            <a:r>
              <a:rPr lang="it-IT" baseline="0" dirty="0" err="1" smtClean="0"/>
              <a:t>inducible</a:t>
            </a:r>
            <a:r>
              <a:rPr lang="it-IT" baseline="0" dirty="0" smtClean="0"/>
              <a:t> </a:t>
            </a:r>
            <a:r>
              <a:rPr lang="it-IT" baseline="0" dirty="0" err="1" smtClean="0"/>
              <a:t>factor</a:t>
            </a:r>
            <a:r>
              <a:rPr lang="it-IT" baseline="0" dirty="0" smtClean="0"/>
              <a:t> che in condizioni di ipossia tissutale stimola la ripresa del segnale </a:t>
            </a:r>
            <a:r>
              <a:rPr lang="it-IT" baseline="0" dirty="0" err="1" smtClean="0"/>
              <a:t>proangiogegnetico</a:t>
            </a:r>
            <a:r>
              <a:rPr lang="it-IT" baseline="0" dirty="0" smtClean="0"/>
              <a:t>, della promozione della migrazione, dell’invasione cellulare e della metastatizzazione.</a:t>
            </a:r>
          </a:p>
          <a:p>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Pertanto è stato preso in considerazione come alternativa terapeutica il </a:t>
            </a:r>
            <a:r>
              <a:rPr lang="it-IT" baseline="0" dirty="0" err="1" smtClean="0"/>
              <a:t>cabozantinib</a:t>
            </a:r>
            <a:r>
              <a:rPr lang="it-IT" baseline="0" dirty="0" smtClean="0"/>
              <a:t> un farmaco già approvato per la terapia di carcinoma midollare della tiroide metastatico e come seconda linea nella terapia del carcinoma a cellule renali. Questo </a:t>
            </a:r>
            <a:r>
              <a:rPr lang="it-IT" baseline="0" dirty="0" err="1" smtClean="0"/>
              <a:t>faramaco</a:t>
            </a:r>
            <a:r>
              <a:rPr lang="it-IT" baseline="0" dirty="0" smtClean="0"/>
              <a:t> rappresenta un inibitore dei recettori </a:t>
            </a:r>
            <a:r>
              <a:rPr lang="it-IT" baseline="0" dirty="0" err="1" smtClean="0"/>
              <a:t>tyr</a:t>
            </a:r>
            <a:r>
              <a:rPr lang="it-IT" baseline="0" dirty="0" smtClean="0"/>
              <a:t>- </a:t>
            </a:r>
            <a:r>
              <a:rPr lang="it-IT" baseline="0" dirty="0" err="1" smtClean="0"/>
              <a:t>chinasico</a:t>
            </a:r>
            <a:r>
              <a:rPr lang="it-IT" baseline="0" dirty="0" smtClean="0"/>
              <a:t> con azione specifica contro </a:t>
            </a:r>
            <a:r>
              <a:rPr lang="en-GB" dirty="0" smtClean="0"/>
              <a:t>VEGF receptors 1, 2, and 3, MET, and AXL, </a:t>
            </a:r>
            <a:r>
              <a:rPr lang="en-GB" dirty="0" err="1" smtClean="0"/>
              <a:t>inibendo</a:t>
            </a:r>
            <a:r>
              <a:rPr lang="en-GB" baseline="0" dirty="0" smtClean="0"/>
              <a:t> </a:t>
            </a:r>
            <a:r>
              <a:rPr lang="en-GB" baseline="0" dirty="0" err="1" smtClean="0"/>
              <a:t>oltre</a:t>
            </a:r>
            <a:r>
              <a:rPr lang="en-GB" baseline="0" dirty="0" smtClean="0"/>
              <a:t> </a:t>
            </a:r>
            <a:r>
              <a:rPr lang="en-GB" baseline="0" dirty="0" err="1" smtClean="0"/>
              <a:t>l’angiogenesi</a:t>
            </a:r>
            <a:r>
              <a:rPr lang="en-GB" baseline="0" dirty="0" smtClean="0"/>
              <a:t>, </a:t>
            </a:r>
            <a:r>
              <a:rPr lang="en-GB" baseline="0" dirty="0" err="1" smtClean="0"/>
              <a:t>anche</a:t>
            </a:r>
            <a:r>
              <a:rPr lang="en-GB" baseline="0" dirty="0" smtClean="0"/>
              <a:t> </a:t>
            </a:r>
            <a:r>
              <a:rPr lang="en-GB" dirty="0" smtClean="0"/>
              <a:t> inhibits </a:t>
            </a:r>
            <a:r>
              <a:rPr lang="en-GB" dirty="0" err="1" smtClean="0"/>
              <a:t>tumor</a:t>
            </a:r>
            <a:r>
              <a:rPr lang="en-GB" dirty="0" smtClean="0"/>
              <a:t> growth,</a:t>
            </a:r>
            <a:r>
              <a:rPr lang="en-GB" baseline="0" dirty="0" smtClean="0"/>
              <a:t> </a:t>
            </a:r>
            <a:r>
              <a:rPr lang="en-GB" dirty="0" smtClean="0"/>
              <a:t>migration and invasion of </a:t>
            </a:r>
            <a:r>
              <a:rPr lang="en-GB" dirty="0" err="1" smtClean="0"/>
              <a:t>tumor</a:t>
            </a:r>
            <a:r>
              <a:rPr lang="en-GB" dirty="0" smtClean="0"/>
              <a:t> cells by blocking the HGF- mediated MET signalling.</a:t>
            </a:r>
          </a:p>
          <a:p>
            <a:endParaRPr lang="it-IT" baseline="0" dirty="0" smtClean="0"/>
          </a:p>
          <a:p>
            <a:r>
              <a:rPr lang="en-GB" sz="1200" b="0" i="0" u="none" strike="noStrike" kern="1200" baseline="0" dirty="0" smtClean="0">
                <a:solidFill>
                  <a:schemeClr val="tx1"/>
                </a:solidFill>
                <a:latin typeface="+mn-lt"/>
                <a:ea typeface="+mn-ea"/>
                <a:cs typeface="+mn-cs"/>
              </a:rPr>
              <a:t>Like VEGF, the receptor tyrosine kinases MET and AXL are induced by </a:t>
            </a:r>
            <a:r>
              <a:rPr lang="en-GB" sz="1200" b="0" i="0" u="none" strike="noStrike" kern="1200" baseline="0" dirty="0" err="1" smtClean="0">
                <a:solidFill>
                  <a:schemeClr val="tx1"/>
                </a:solidFill>
                <a:latin typeface="+mn-lt"/>
                <a:ea typeface="+mn-ea"/>
                <a:cs typeface="+mn-cs"/>
              </a:rPr>
              <a:t>tumor</a:t>
            </a:r>
            <a:r>
              <a:rPr lang="en-GB" sz="1200" b="0" i="0" u="none" strike="noStrike" kern="1200" baseline="0" dirty="0" smtClean="0">
                <a:solidFill>
                  <a:schemeClr val="tx1"/>
                </a:solidFill>
                <a:latin typeface="+mn-lt"/>
                <a:ea typeface="+mn-ea"/>
                <a:cs typeface="+mn-cs"/>
              </a:rPr>
              <a:t> hypoxia.12,13 MET and AXL play diverse roles in </a:t>
            </a:r>
            <a:r>
              <a:rPr lang="en-GB" sz="1200" b="0" i="0" u="none" strike="noStrike" kern="1200" baseline="0" dirty="0" err="1" smtClean="0">
                <a:solidFill>
                  <a:schemeClr val="tx1"/>
                </a:solidFill>
                <a:latin typeface="+mn-lt"/>
                <a:ea typeface="+mn-ea"/>
                <a:cs typeface="+mn-cs"/>
              </a:rPr>
              <a:t>tumor</a:t>
            </a:r>
            <a:r>
              <a:rPr lang="en-GB" sz="1200" b="0" i="0" u="none" strike="noStrike" kern="1200" baseline="0" dirty="0" smtClean="0">
                <a:solidFill>
                  <a:schemeClr val="tx1"/>
                </a:solidFill>
                <a:latin typeface="+mn-lt"/>
                <a:ea typeface="+mn-ea"/>
                <a:cs typeface="+mn-cs"/>
              </a:rPr>
              <a:t> biology, including promotion of the epithelial-to-mesenchymal transition, invasion, and metastasis,14,15 and both kinases are implicated in resistance to antiangiogenic</a:t>
            </a:r>
          </a:p>
          <a:p>
            <a:r>
              <a:rPr lang="en-GB" sz="1200" b="0" i="0" u="none" strike="noStrike" kern="1200" baseline="0" dirty="0" smtClean="0">
                <a:solidFill>
                  <a:schemeClr val="tx1"/>
                </a:solidFill>
                <a:latin typeface="+mn-lt"/>
                <a:ea typeface="+mn-ea"/>
                <a:cs typeface="+mn-cs"/>
              </a:rPr>
              <a:t>therapy.16-18 High expression of MET or AXL may be associated with poor prognosis in patients with hepatocellular carcinoma,19,20 and increased</a:t>
            </a:r>
          </a:p>
          <a:p>
            <a:r>
              <a:rPr lang="en-GB" sz="1200" b="0" i="0" u="none" strike="noStrike" kern="1200" baseline="0" dirty="0" smtClean="0">
                <a:solidFill>
                  <a:schemeClr val="tx1"/>
                </a:solidFill>
                <a:latin typeface="+mn-lt"/>
                <a:ea typeface="+mn-ea"/>
                <a:cs typeface="+mn-cs"/>
              </a:rPr>
              <a:t>MET expression or activation has been associated with previous </a:t>
            </a:r>
            <a:r>
              <a:rPr lang="en-GB" sz="1200" b="0" i="0" u="none" strike="noStrike" kern="1200" baseline="0" dirty="0" err="1" smtClean="0">
                <a:solidFill>
                  <a:schemeClr val="tx1"/>
                </a:solidFill>
                <a:latin typeface="+mn-lt"/>
                <a:ea typeface="+mn-ea"/>
                <a:cs typeface="+mn-cs"/>
              </a:rPr>
              <a:t>sorafenib</a:t>
            </a:r>
            <a:r>
              <a:rPr lang="en-GB" sz="1200" b="0" i="0" u="none" strike="noStrike" kern="1200" baseline="0" dirty="0" smtClean="0">
                <a:solidFill>
                  <a:schemeClr val="tx1"/>
                </a:solidFill>
                <a:latin typeface="+mn-lt"/>
                <a:ea typeface="+mn-ea"/>
                <a:cs typeface="+mn-cs"/>
              </a:rPr>
              <a:t> treatment in patients </a:t>
            </a:r>
            <a:r>
              <a:rPr lang="en-GB" sz="1200" b="0" i="0" u="none" strike="noStrike" kern="1200" baseline="0" dirty="0" err="1" smtClean="0">
                <a:solidFill>
                  <a:schemeClr val="tx1"/>
                </a:solidFill>
                <a:latin typeface="+mn-lt"/>
                <a:ea typeface="+mn-ea"/>
                <a:cs typeface="+mn-cs"/>
              </a:rPr>
              <a:t>withhepatocellular</a:t>
            </a:r>
            <a:r>
              <a:rPr lang="en-GB" sz="1200" b="0" i="0" u="none" strike="noStrike" kern="1200" baseline="0" dirty="0" smtClean="0">
                <a:solidFill>
                  <a:schemeClr val="tx1"/>
                </a:solidFill>
                <a:latin typeface="+mn-lt"/>
                <a:ea typeface="+mn-ea"/>
                <a:cs typeface="+mn-cs"/>
              </a:rPr>
              <a:t> carcinoma and with </a:t>
            </a:r>
            <a:r>
              <a:rPr lang="en-GB" sz="1200" b="0" i="0" u="none" strike="noStrike" kern="1200" baseline="0" dirty="0" err="1" smtClean="0">
                <a:solidFill>
                  <a:schemeClr val="tx1"/>
                </a:solidFill>
                <a:latin typeface="+mn-lt"/>
                <a:ea typeface="+mn-ea"/>
                <a:cs typeface="+mn-cs"/>
              </a:rPr>
              <a:t>sorafenib</a:t>
            </a:r>
            <a:r>
              <a:rPr lang="en-GB" sz="1200" b="0" i="0" u="none" strike="noStrike" kern="1200" baseline="0" dirty="0" smtClean="0">
                <a:solidFill>
                  <a:schemeClr val="tx1"/>
                </a:solidFill>
                <a:latin typeface="+mn-lt"/>
                <a:ea typeface="+mn-ea"/>
                <a:cs typeface="+mn-cs"/>
              </a:rPr>
              <a:t> resistance</a:t>
            </a:r>
          </a:p>
          <a:p>
            <a:r>
              <a:rPr lang="en-GB" sz="1200" b="0" i="0" u="none" strike="noStrike" kern="1200" baseline="0" dirty="0" smtClean="0">
                <a:solidFill>
                  <a:schemeClr val="tx1"/>
                </a:solidFill>
                <a:latin typeface="+mn-lt"/>
                <a:ea typeface="+mn-ea"/>
                <a:cs typeface="+mn-cs"/>
              </a:rPr>
              <a:t>in preclinical models</a:t>
            </a:r>
            <a:endParaRPr lang="en-GB" dirty="0" smtClean="0"/>
          </a:p>
          <a:p>
            <a:endParaRPr lang="it-IT" baseline="0" dirty="0" smtClean="0"/>
          </a:p>
          <a:p>
            <a:endParaRPr lang="it-IT" baseline="0" dirty="0" smtClean="0"/>
          </a:p>
          <a:p>
            <a:r>
              <a:rPr lang="it-IT" baseline="0" dirty="0" smtClean="0"/>
              <a:t>- Alfa HIF: </a:t>
            </a:r>
            <a:r>
              <a:rPr lang="en-GB" dirty="0" smtClean="0"/>
              <a:t>alpha subunit of transcription factor hypoxia-inducible factor-1 (HIF-1), which is a heterodimer composed of an alpha and a beta subunit. HIF-1 functions as a master regulator of cellular and systemic homeostatic response to hypoxia by activating transcription of many genes, including those involved in energy metabolism, angiogenesis, apoptosis</a:t>
            </a:r>
            <a:endParaRPr lang="it-IT" baseline="0" dirty="0" smtClean="0"/>
          </a:p>
          <a:p>
            <a:r>
              <a:rPr lang="it-IT" baseline="0" dirty="0" smtClean="0"/>
              <a:t>-HGF: </a:t>
            </a:r>
            <a:r>
              <a:rPr lang="it-IT" baseline="0" dirty="0" err="1" smtClean="0"/>
              <a:t>HEpatocity</a:t>
            </a:r>
            <a:r>
              <a:rPr lang="it-IT" baseline="0" dirty="0" smtClean="0"/>
              <a:t> </a:t>
            </a:r>
            <a:r>
              <a:rPr lang="it-IT" baseline="0" dirty="0" err="1" smtClean="0"/>
              <a:t>grow</a:t>
            </a:r>
            <a:r>
              <a:rPr lang="it-IT" baseline="0" dirty="0" smtClean="0"/>
              <a:t> </a:t>
            </a:r>
            <a:r>
              <a:rPr lang="it-IT" baseline="0" dirty="0" err="1" smtClean="0"/>
              <a:t>factor</a:t>
            </a:r>
            <a:r>
              <a:rPr lang="it-IT" baseline="0" dirty="0" smtClean="0"/>
              <a:t> (</a:t>
            </a:r>
            <a:r>
              <a:rPr lang="en-GB" dirty="0" smtClean="0"/>
              <a:t>protein that binds to the hepatocyte growth factor receptor to regulate cell growth, cell motility and morphogenesis in numerous cell and tissue types role in angiogenesis, </a:t>
            </a:r>
            <a:r>
              <a:rPr lang="en-GB" dirty="0" err="1" smtClean="0"/>
              <a:t>tumorogenesis</a:t>
            </a:r>
            <a:r>
              <a:rPr lang="en-GB" dirty="0" smtClean="0"/>
              <a:t>, and tissue regeneration</a:t>
            </a:r>
            <a:endParaRPr lang="it-IT" baseline="0" dirty="0" smtClean="0"/>
          </a:p>
          <a:p>
            <a:endParaRPr lang="it-IT" baseline="0" dirty="0" smtClean="0"/>
          </a:p>
          <a:p>
            <a:endParaRPr lang="it-IT" baseline="0" dirty="0" smtClean="0"/>
          </a:p>
          <a:p>
            <a:r>
              <a:rPr lang="it-IT" baseline="0" dirty="0" smtClean="0"/>
              <a:t>Sebbene </a:t>
            </a:r>
            <a:r>
              <a:rPr lang="en-GB" sz="1200" b="0" i="0" u="none" strike="noStrike" kern="1200" baseline="0" dirty="0" smtClean="0">
                <a:solidFill>
                  <a:schemeClr val="tx1"/>
                </a:solidFill>
                <a:latin typeface="+mn-lt"/>
                <a:ea typeface="+mn-ea"/>
                <a:cs typeface="+mn-cs"/>
              </a:rPr>
              <a:t>the vascular endothelial growth factor (VEGF) pathway is an established therapeutic target in hepatocellular carcinoma, but the clinical benefit</a:t>
            </a:r>
          </a:p>
          <a:p>
            <a:r>
              <a:rPr lang="en-GB" sz="1200" b="0" i="0" u="none" strike="noStrike" kern="1200" baseline="0" dirty="0" smtClean="0">
                <a:solidFill>
                  <a:schemeClr val="tx1"/>
                </a:solidFill>
                <a:latin typeface="+mn-lt"/>
                <a:ea typeface="+mn-ea"/>
                <a:cs typeface="+mn-cs"/>
              </a:rPr>
              <a:t>from targeting this pathway has been modest.</a:t>
            </a:r>
          </a:p>
          <a:p>
            <a:endParaRPr lang="en-GB" sz="1200" b="0" i="0" u="none" strike="noStrike" kern="1200" baseline="0" dirty="0" smtClean="0">
              <a:solidFill>
                <a:schemeClr val="tx1"/>
              </a:solidFill>
              <a:latin typeface="+mn-lt"/>
              <a:ea typeface="+mn-ea"/>
              <a:cs typeface="+mn-cs"/>
            </a:endParaRPr>
          </a:p>
          <a:p>
            <a:r>
              <a:rPr lang="it-IT" baseline="0" dirty="0" smtClean="0"/>
              <a:t>La variabilità di risposta al </a:t>
            </a:r>
            <a:r>
              <a:rPr lang="it-IT" baseline="0" dirty="0" err="1" smtClean="0"/>
              <a:t>sorafenib</a:t>
            </a:r>
            <a:r>
              <a:rPr lang="it-IT" baseline="0" dirty="0" smtClean="0"/>
              <a:t> sembra essere correlata alla variabilità genetica ma soprattutto a meccanismi di resistenza acquisita. Infatti lo stimolo ipossico sembra essere coinvolto nell’up </a:t>
            </a:r>
            <a:r>
              <a:rPr lang="it-IT" baseline="0" dirty="0" err="1" smtClean="0"/>
              <a:t>regulation</a:t>
            </a:r>
            <a:r>
              <a:rPr lang="it-IT" baseline="0" dirty="0" smtClean="0"/>
              <a:t> di alcuni specifici </a:t>
            </a:r>
            <a:r>
              <a:rPr lang="it-IT" baseline="0" dirty="0" err="1" smtClean="0"/>
              <a:t>pathway</a:t>
            </a:r>
            <a:r>
              <a:rPr lang="it-IT" baseline="0" dirty="0" smtClean="0"/>
              <a:t> alternativi di </a:t>
            </a:r>
            <a:r>
              <a:rPr lang="it-IT" baseline="0" dirty="0" err="1" smtClean="0"/>
              <a:t>neoangiogenesi</a:t>
            </a:r>
            <a:r>
              <a:rPr lang="it-IT" baseline="0" dirty="0" smtClean="0"/>
              <a:t> e </a:t>
            </a:r>
            <a:r>
              <a:rPr lang="it-IT" baseline="0" dirty="0" err="1" smtClean="0"/>
              <a:t>proliferazioen</a:t>
            </a:r>
            <a:r>
              <a:rPr lang="it-IT" baseline="0" dirty="0" smtClean="0"/>
              <a:t> cellulare compensatori , che determinano l’acquisizione di una resistenza al </a:t>
            </a:r>
            <a:r>
              <a:rPr lang="it-IT" baseline="0" dirty="0" err="1" smtClean="0"/>
              <a:t>sorafenib</a:t>
            </a:r>
            <a:r>
              <a:rPr lang="it-IT" baseline="0" dirty="0" smtClean="0"/>
              <a:t> con progressione del tumore. </a:t>
            </a:r>
          </a:p>
          <a:p>
            <a:endParaRPr lang="it-IT" baseline="0" dirty="0" smtClean="0"/>
          </a:p>
          <a:p>
            <a:r>
              <a:rPr lang="it-IT" baseline="0" dirty="0" smtClean="0"/>
              <a:t>Gli sforzi della ricerca si sono quindi concentrati sul farmaci capaci di inibire molteplici differenti cascate del segnale contemporaneamente.  </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Ulteriori studi hanno permesso di individuare come </a:t>
            </a:r>
            <a:r>
              <a:rPr lang="it-IT" baseline="0" dirty="0" err="1" smtClean="0"/>
              <a:t>predittore</a:t>
            </a:r>
            <a:r>
              <a:rPr lang="it-IT" baseline="0" dirty="0" smtClean="0"/>
              <a:t> di prognosi infausta e come indicatore di resistenza al </a:t>
            </a:r>
            <a:r>
              <a:rPr lang="it-IT" baseline="0" dirty="0" err="1" smtClean="0"/>
              <a:t>sorafenib</a:t>
            </a:r>
            <a:r>
              <a:rPr lang="it-IT" baseline="0" dirty="0" smtClean="0"/>
              <a:t> con conseguente elevato rischio di progressione in corso di terapia, l’</a:t>
            </a:r>
            <a:r>
              <a:rPr lang="it-IT" baseline="0" dirty="0" err="1" smtClean="0"/>
              <a:t>iperespressione</a:t>
            </a:r>
            <a:r>
              <a:rPr lang="it-IT" baseline="0" dirty="0" smtClean="0"/>
              <a:t> dei recettori </a:t>
            </a:r>
            <a:r>
              <a:rPr lang="it-IT" baseline="0" dirty="0" err="1" smtClean="0"/>
              <a:t>Tyr</a:t>
            </a:r>
            <a:r>
              <a:rPr lang="it-IT" baseline="0" dirty="0" smtClean="0"/>
              <a:t>-k MET e AXL, promossa dallo stimolo ipossico.</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Tali recettori sono coinvolti nei meccanismi di promozione dell’invasione locale e la disseminazione metastatica associandosi ad una prognosi peggiore.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Questo ha posto l’attenzione su un farmaco già approvato per la terapia di carcinoma midollare della tiroide metastatico e come seconda linea nella terapia del carcinoma a cellule renali , un altro inibitore </a:t>
            </a:r>
            <a:r>
              <a:rPr lang="it-IT" baseline="0" dirty="0" err="1" smtClean="0"/>
              <a:t>chinasico</a:t>
            </a:r>
            <a:r>
              <a:rPr lang="it-IT" baseline="0" dirty="0" smtClean="0"/>
              <a:t> che presenta azione specifica contro </a:t>
            </a:r>
            <a:r>
              <a:rPr lang="en-GB" dirty="0" smtClean="0"/>
              <a:t>VEGF receptors 1, 2, and 3, MET, and AXL, </a:t>
            </a:r>
            <a:r>
              <a:rPr lang="en-GB" dirty="0" err="1" smtClean="0"/>
              <a:t>inibendo</a:t>
            </a:r>
            <a:r>
              <a:rPr lang="en-GB" baseline="0" dirty="0" smtClean="0"/>
              <a:t> </a:t>
            </a:r>
            <a:r>
              <a:rPr lang="en-GB" baseline="0" dirty="0" err="1" smtClean="0"/>
              <a:t>oltre</a:t>
            </a:r>
            <a:r>
              <a:rPr lang="en-GB" baseline="0" dirty="0" smtClean="0"/>
              <a:t> </a:t>
            </a:r>
            <a:r>
              <a:rPr lang="en-GB" baseline="0" dirty="0" err="1" smtClean="0"/>
              <a:t>l’angiogenesi</a:t>
            </a:r>
            <a:r>
              <a:rPr lang="en-GB" baseline="0" dirty="0" smtClean="0"/>
              <a:t>, </a:t>
            </a:r>
            <a:r>
              <a:rPr lang="en-GB" baseline="0" dirty="0" err="1" smtClean="0"/>
              <a:t>anche</a:t>
            </a:r>
            <a:r>
              <a:rPr lang="en-GB" baseline="0" dirty="0" smtClean="0"/>
              <a:t> </a:t>
            </a:r>
            <a:r>
              <a:rPr lang="en-GB" dirty="0" smtClean="0"/>
              <a:t> inhibits </a:t>
            </a:r>
            <a:r>
              <a:rPr lang="en-GB" dirty="0" err="1" smtClean="0"/>
              <a:t>tumor</a:t>
            </a:r>
            <a:r>
              <a:rPr lang="en-GB" dirty="0" smtClean="0"/>
              <a:t> growth,</a:t>
            </a:r>
            <a:r>
              <a:rPr lang="en-GB" baseline="0" dirty="0" smtClean="0"/>
              <a:t> </a:t>
            </a:r>
            <a:r>
              <a:rPr lang="en-GB" dirty="0" smtClean="0"/>
              <a:t>migration and invasion of </a:t>
            </a:r>
            <a:r>
              <a:rPr lang="en-GB" dirty="0" err="1" smtClean="0"/>
              <a:t>tumor</a:t>
            </a:r>
            <a:r>
              <a:rPr lang="en-GB" dirty="0" smtClean="0"/>
              <a:t> cells by blocking the HGF- mediated MET signalling.</a:t>
            </a:r>
          </a:p>
          <a:p>
            <a:endParaRPr lang="en-GB" dirty="0" smtClean="0"/>
          </a:p>
          <a:p>
            <a:r>
              <a:rPr lang="en-GB" dirty="0" err="1" smtClean="0"/>
              <a:t>ll</a:t>
            </a:r>
            <a:r>
              <a:rPr lang="en-GB" dirty="0" smtClean="0"/>
              <a:t> patients are initially treated with the drug; patients with an objective response continue therapy; patients who do not progress or experience excess toxicity within a </a:t>
            </a:r>
            <a:r>
              <a:rPr lang="en-GB" dirty="0" err="1" smtClean="0"/>
              <a:t>prespecified</a:t>
            </a:r>
            <a:r>
              <a:rPr lang="en-GB" dirty="0" smtClean="0"/>
              <a:t> "run-in" period are then randomized to continuing or discontinuing therapy in a double-blind, placebo controlled manner.</a:t>
            </a:r>
          </a:p>
          <a:p>
            <a:endParaRPr lang="it-IT" dirty="0" smtClean="0"/>
          </a:p>
        </p:txBody>
      </p:sp>
      <p:sp>
        <p:nvSpPr>
          <p:cNvPr id="4" name="Segnaposto numero diapositiva 3"/>
          <p:cNvSpPr>
            <a:spLocks noGrp="1"/>
          </p:cNvSpPr>
          <p:nvPr>
            <p:ph type="sldNum" sz="quarter" idx="10"/>
          </p:nvPr>
        </p:nvSpPr>
        <p:spPr/>
        <p:txBody>
          <a:bodyPr/>
          <a:lstStyle/>
          <a:p>
            <a:fld id="{9512E490-939A-4197-A133-FC962E050EFF}" type="slidenum">
              <a:rPr lang="en-GB" smtClean="0"/>
              <a:t>10</a:t>
            </a:fld>
            <a:endParaRPr lang="en-GB"/>
          </a:p>
        </p:txBody>
      </p:sp>
    </p:spTree>
    <p:extLst>
      <p:ext uri="{BB962C8B-B14F-4D97-AF65-F5344CB8AC3E}">
        <p14:creationId xmlns:p14="http://schemas.microsoft.com/office/powerpoint/2010/main" val="339707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20" name="Segnaposto piè di pagina 19"/>
          <p:cNvSpPr>
            <a:spLocks noGrp="1"/>
          </p:cNvSpPr>
          <p:nvPr>
            <p:ph type="ftr" sz="quarter" idx="11"/>
          </p:nvPr>
        </p:nvSpPr>
        <p:spPr/>
        <p:txBody>
          <a:bodyPr/>
          <a:lstStyle>
            <a:extLst/>
          </a:lstStyle>
          <a:p>
            <a:endParaRPr lang="en-GB"/>
          </a:p>
        </p:txBody>
      </p:sp>
      <p:sp>
        <p:nvSpPr>
          <p:cNvPr id="10" name="Segnaposto numero diapositiva 9"/>
          <p:cNvSpPr>
            <a:spLocks noGrp="1"/>
          </p:cNvSpPr>
          <p:nvPr>
            <p:ph type="sldNum" sz="quarter" idx="12"/>
          </p:nvPr>
        </p:nvSpPr>
        <p:spPr/>
        <p:txBody>
          <a:bodyPr/>
          <a:lstStyle>
            <a:extLst/>
          </a:lstStyle>
          <a:p>
            <a:fld id="{6DF37C4E-8B21-4FB2-AE60-03CDF30228DD}" type="slidenum">
              <a:rPr lang="en-GB" smtClean="0"/>
              <a:t>‹N›</a:t>
            </a:fld>
            <a:endParaRPr lang="en-GB"/>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5" name="Segnaposto piè di pagina 4"/>
          <p:cNvSpPr>
            <a:spLocks noGrp="1"/>
          </p:cNvSpPr>
          <p:nvPr>
            <p:ph type="ftr" sz="quarter" idx="11"/>
          </p:nvPr>
        </p:nvSpPr>
        <p:spPr/>
        <p:txBody>
          <a:bodyPr/>
          <a:lstStyle>
            <a:extLst/>
          </a:lstStyle>
          <a:p>
            <a:endParaRPr lang="en-GB"/>
          </a:p>
        </p:txBody>
      </p:sp>
      <p:sp>
        <p:nvSpPr>
          <p:cNvPr id="6" name="Segnaposto numero diapositiva 5"/>
          <p:cNvSpPr>
            <a:spLocks noGrp="1"/>
          </p:cNvSpPr>
          <p:nvPr>
            <p:ph type="sldNum" sz="quarter" idx="12"/>
          </p:nvPr>
        </p:nvSpPr>
        <p:spPr/>
        <p:txBody>
          <a:bodyPr/>
          <a:lstStyle>
            <a:extLst/>
          </a:lstStyle>
          <a:p>
            <a:fld id="{6DF37C4E-8B21-4FB2-AE60-03CDF30228DD}" type="slidenum">
              <a:rPr lang="en-GB" smtClean="0"/>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5" name="Segnaposto piè di pagina 4"/>
          <p:cNvSpPr>
            <a:spLocks noGrp="1"/>
          </p:cNvSpPr>
          <p:nvPr>
            <p:ph type="ftr" sz="quarter" idx="11"/>
          </p:nvPr>
        </p:nvSpPr>
        <p:spPr/>
        <p:txBody>
          <a:bodyPr/>
          <a:lstStyle>
            <a:extLst/>
          </a:lstStyle>
          <a:p>
            <a:endParaRPr lang="en-GB"/>
          </a:p>
        </p:txBody>
      </p:sp>
      <p:sp>
        <p:nvSpPr>
          <p:cNvPr id="6" name="Segnaposto numero diapositiva 5"/>
          <p:cNvSpPr>
            <a:spLocks noGrp="1"/>
          </p:cNvSpPr>
          <p:nvPr>
            <p:ph type="sldNum" sz="quarter" idx="12"/>
          </p:nvPr>
        </p:nvSpPr>
        <p:spPr/>
        <p:txBody>
          <a:bodyPr/>
          <a:lstStyle>
            <a:extLst/>
          </a:lstStyle>
          <a:p>
            <a:fld id="{6DF37C4E-8B21-4FB2-AE60-03CDF30228DD}" type="slidenum">
              <a:rPr lang="en-GB" smtClean="0"/>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5" name="Segnaposto piè di pagina 4"/>
          <p:cNvSpPr>
            <a:spLocks noGrp="1"/>
          </p:cNvSpPr>
          <p:nvPr>
            <p:ph type="ftr" sz="quarter" idx="11"/>
          </p:nvPr>
        </p:nvSpPr>
        <p:spPr/>
        <p:txBody>
          <a:bodyPr/>
          <a:lstStyle>
            <a:extLst/>
          </a:lstStyle>
          <a:p>
            <a:endParaRPr lang="en-GB"/>
          </a:p>
        </p:txBody>
      </p:sp>
      <p:sp>
        <p:nvSpPr>
          <p:cNvPr id="6" name="Segnaposto numero diapositiva 5"/>
          <p:cNvSpPr>
            <a:spLocks noGrp="1"/>
          </p:cNvSpPr>
          <p:nvPr>
            <p:ph type="sldNum" sz="quarter" idx="12"/>
          </p:nvPr>
        </p:nvSpPr>
        <p:spPr/>
        <p:txBody>
          <a:bodyPr/>
          <a:lstStyle>
            <a:extLst/>
          </a:lstStyle>
          <a:p>
            <a:fld id="{6DF37C4E-8B21-4FB2-AE60-03CDF30228DD}" type="slidenum">
              <a:rPr lang="en-GB" smtClean="0"/>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5" name="Segnaposto piè di pagina 4"/>
          <p:cNvSpPr>
            <a:spLocks noGrp="1"/>
          </p:cNvSpPr>
          <p:nvPr>
            <p:ph type="ftr" sz="quarter" idx="11"/>
          </p:nvPr>
        </p:nvSpPr>
        <p:spPr/>
        <p:txBody>
          <a:bodyPr/>
          <a:lstStyle>
            <a:extLst/>
          </a:lstStyle>
          <a:p>
            <a:endParaRPr lang="en-GB"/>
          </a:p>
        </p:txBody>
      </p:sp>
      <p:sp>
        <p:nvSpPr>
          <p:cNvPr id="6" name="Segnaposto numero diapositiva 5"/>
          <p:cNvSpPr>
            <a:spLocks noGrp="1"/>
          </p:cNvSpPr>
          <p:nvPr>
            <p:ph type="sldNum" sz="quarter" idx="12"/>
          </p:nvPr>
        </p:nvSpPr>
        <p:spPr/>
        <p:txBody>
          <a:bodyPr/>
          <a:lstStyle>
            <a:extLst/>
          </a:lstStyle>
          <a:p>
            <a:fld id="{6DF37C4E-8B21-4FB2-AE60-03CDF30228DD}" type="slidenum">
              <a:rPr lang="en-GB" smtClean="0"/>
              <a:t>‹N›</a:t>
            </a:fld>
            <a:endParaRPr lang="en-GB"/>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6" name="Segnaposto piè di pagina 5"/>
          <p:cNvSpPr>
            <a:spLocks noGrp="1"/>
          </p:cNvSpPr>
          <p:nvPr>
            <p:ph type="ftr" sz="quarter" idx="11"/>
          </p:nvPr>
        </p:nvSpPr>
        <p:spPr/>
        <p:txBody>
          <a:bodyPr/>
          <a:lstStyle>
            <a:extLst/>
          </a:lstStyle>
          <a:p>
            <a:endParaRPr lang="en-GB"/>
          </a:p>
        </p:txBody>
      </p:sp>
      <p:sp>
        <p:nvSpPr>
          <p:cNvPr id="7" name="Segnaposto numero diapositiva 6"/>
          <p:cNvSpPr>
            <a:spLocks noGrp="1"/>
          </p:cNvSpPr>
          <p:nvPr>
            <p:ph type="sldNum" sz="quarter" idx="12"/>
          </p:nvPr>
        </p:nvSpPr>
        <p:spPr/>
        <p:txBody>
          <a:bodyPr/>
          <a:lstStyle>
            <a:extLst/>
          </a:lstStyle>
          <a:p>
            <a:fld id="{6DF37C4E-8B21-4FB2-AE60-03CDF30228DD}" type="slidenum">
              <a:rPr lang="en-GB" smtClean="0"/>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8" name="Segnaposto piè di pagina 7"/>
          <p:cNvSpPr>
            <a:spLocks noGrp="1"/>
          </p:cNvSpPr>
          <p:nvPr>
            <p:ph type="ftr" sz="quarter" idx="11"/>
          </p:nvPr>
        </p:nvSpPr>
        <p:spPr/>
        <p:txBody>
          <a:bodyPr/>
          <a:lstStyle>
            <a:extLst/>
          </a:lstStyle>
          <a:p>
            <a:endParaRPr lang="en-GB"/>
          </a:p>
        </p:txBody>
      </p:sp>
      <p:sp>
        <p:nvSpPr>
          <p:cNvPr id="9" name="Segnaposto numero diapositiva 8"/>
          <p:cNvSpPr>
            <a:spLocks noGrp="1"/>
          </p:cNvSpPr>
          <p:nvPr>
            <p:ph type="sldNum" sz="quarter" idx="12"/>
          </p:nvPr>
        </p:nvSpPr>
        <p:spPr/>
        <p:txBody>
          <a:bodyPr/>
          <a:lstStyle>
            <a:extLst/>
          </a:lstStyle>
          <a:p>
            <a:fld id="{6DF37C4E-8B21-4FB2-AE60-03CDF30228DD}" type="slidenum">
              <a:rPr lang="en-GB" smtClean="0"/>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4" name="Segnaposto piè di pagina 3"/>
          <p:cNvSpPr>
            <a:spLocks noGrp="1"/>
          </p:cNvSpPr>
          <p:nvPr>
            <p:ph type="ftr" sz="quarter" idx="11"/>
          </p:nvPr>
        </p:nvSpPr>
        <p:spPr/>
        <p:txBody>
          <a:bodyPr/>
          <a:lstStyle>
            <a:extLst/>
          </a:lstStyle>
          <a:p>
            <a:endParaRPr lang="en-GB"/>
          </a:p>
        </p:txBody>
      </p:sp>
      <p:sp>
        <p:nvSpPr>
          <p:cNvPr id="5" name="Segnaposto numero diapositiva 4"/>
          <p:cNvSpPr>
            <a:spLocks noGrp="1"/>
          </p:cNvSpPr>
          <p:nvPr>
            <p:ph type="sldNum" sz="quarter" idx="12"/>
          </p:nvPr>
        </p:nvSpPr>
        <p:spPr/>
        <p:txBody>
          <a:bodyPr/>
          <a:lstStyle>
            <a:extLst/>
          </a:lstStyle>
          <a:p>
            <a:fld id="{6DF37C4E-8B21-4FB2-AE60-03CDF30228DD}" type="slidenum">
              <a:rPr lang="en-GB" smtClean="0"/>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3" name="Segnaposto piè di pagina 2"/>
          <p:cNvSpPr>
            <a:spLocks noGrp="1"/>
          </p:cNvSpPr>
          <p:nvPr>
            <p:ph type="ftr" sz="quarter" idx="11"/>
          </p:nvPr>
        </p:nvSpPr>
        <p:spPr/>
        <p:txBody>
          <a:bodyPr/>
          <a:lstStyle>
            <a:extLst/>
          </a:lstStyle>
          <a:p>
            <a:endParaRPr lang="en-GB"/>
          </a:p>
        </p:txBody>
      </p:sp>
      <p:sp>
        <p:nvSpPr>
          <p:cNvPr id="4" name="Segnaposto numero diapositiva 3"/>
          <p:cNvSpPr>
            <a:spLocks noGrp="1"/>
          </p:cNvSpPr>
          <p:nvPr>
            <p:ph type="sldNum" sz="quarter" idx="12"/>
          </p:nvPr>
        </p:nvSpPr>
        <p:spPr/>
        <p:txBody>
          <a:bodyPr/>
          <a:lstStyle>
            <a:extLst/>
          </a:lstStyle>
          <a:p>
            <a:fld id="{6DF37C4E-8B21-4FB2-AE60-03CDF30228DD}" type="slidenum">
              <a:rPr lang="en-GB" smtClean="0"/>
              <a:t>‹N›</a:t>
            </a:fld>
            <a:endParaRPr lang="en-GB"/>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6" name="Segnaposto piè di pagina 5"/>
          <p:cNvSpPr>
            <a:spLocks noGrp="1"/>
          </p:cNvSpPr>
          <p:nvPr>
            <p:ph type="ftr" sz="quarter" idx="11"/>
          </p:nvPr>
        </p:nvSpPr>
        <p:spPr/>
        <p:txBody>
          <a:bodyPr/>
          <a:lstStyle>
            <a:extLst/>
          </a:lstStyle>
          <a:p>
            <a:endParaRPr lang="en-GB"/>
          </a:p>
        </p:txBody>
      </p:sp>
      <p:sp>
        <p:nvSpPr>
          <p:cNvPr id="7" name="Segnaposto numero diapositiva 6"/>
          <p:cNvSpPr>
            <a:spLocks noGrp="1"/>
          </p:cNvSpPr>
          <p:nvPr>
            <p:ph type="sldNum" sz="quarter" idx="12"/>
          </p:nvPr>
        </p:nvSpPr>
        <p:spPr/>
        <p:txBody>
          <a:bodyPr/>
          <a:lstStyle>
            <a:extLst/>
          </a:lstStyle>
          <a:p>
            <a:fld id="{6DF37C4E-8B21-4FB2-AE60-03CDF30228DD}" type="slidenum">
              <a:rPr lang="en-GB" smtClean="0"/>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fld id="{B14A94D0-4437-4C6A-8490-380833042C2B}" type="datetimeFigureOut">
              <a:rPr lang="en-GB" smtClean="0"/>
              <a:t>02/12/2018</a:t>
            </a:fld>
            <a:endParaRPr lang="en-GB"/>
          </a:p>
        </p:txBody>
      </p:sp>
      <p:sp>
        <p:nvSpPr>
          <p:cNvPr id="6" name="Segnaposto piè di pagina 5"/>
          <p:cNvSpPr>
            <a:spLocks noGrp="1"/>
          </p:cNvSpPr>
          <p:nvPr>
            <p:ph type="ftr" sz="quarter" idx="11"/>
          </p:nvPr>
        </p:nvSpPr>
        <p:spPr/>
        <p:txBody>
          <a:bodyPr/>
          <a:lstStyle>
            <a:extLst/>
          </a:lstStyle>
          <a:p>
            <a:endParaRPr lang="en-GB"/>
          </a:p>
        </p:txBody>
      </p:sp>
      <p:sp>
        <p:nvSpPr>
          <p:cNvPr id="7" name="Segnaposto numero diapositiva 6"/>
          <p:cNvSpPr>
            <a:spLocks noGrp="1"/>
          </p:cNvSpPr>
          <p:nvPr>
            <p:ph type="sldNum" sz="quarter" idx="12"/>
          </p:nvPr>
        </p:nvSpPr>
        <p:spPr/>
        <p:txBody>
          <a:bodyPr/>
          <a:lstStyle>
            <a:extLst/>
          </a:lstStyle>
          <a:p>
            <a:fld id="{6DF37C4E-8B21-4FB2-AE60-03CDF30228DD}" type="slidenum">
              <a:rPr lang="en-GB" smtClean="0"/>
              <a:t>‹N›</a:t>
            </a:fld>
            <a:endParaRPr lang="en-GB"/>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14A94D0-4437-4C6A-8490-380833042C2B}" type="datetimeFigureOut">
              <a:rPr lang="en-GB" smtClean="0"/>
              <a:t>02/12/2018</a:t>
            </a:fld>
            <a:endParaRPr lang="en-GB"/>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F37C4E-8B21-4FB2-AE60-03CDF30228DD}" type="slidenum">
              <a:rPr lang="en-GB" smtClean="0"/>
              <a:t>‹N›</a:t>
            </a:fld>
            <a:endParaRPr lang="en-GB"/>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47664" y="4149080"/>
            <a:ext cx="7185213" cy="2564904"/>
          </a:xfrm>
        </p:spPr>
        <p:txBody>
          <a:bodyPr>
            <a:normAutofit lnSpcReduction="10000"/>
          </a:bodyPr>
          <a:lstStyle/>
          <a:p>
            <a:endParaRPr lang="en-GB" sz="2000" dirty="0" smtClean="0"/>
          </a:p>
          <a:p>
            <a:endParaRPr lang="en-GB" sz="2000" dirty="0"/>
          </a:p>
          <a:p>
            <a:endParaRPr lang="en-GB" sz="2000" dirty="0" smtClean="0"/>
          </a:p>
          <a:p>
            <a:pPr algn="l"/>
            <a:r>
              <a:rPr lang="it-IT" sz="2000" dirty="0" smtClean="0"/>
              <a:t>Norma Alfieri				Journal Club 3/12/18</a:t>
            </a:r>
            <a:endParaRPr lang="en-GB" sz="2000" dirty="0"/>
          </a:p>
          <a:p>
            <a:r>
              <a:rPr lang="it-IT" sz="2000" dirty="0" smtClean="0"/>
              <a:t>Università di Tor Vergata</a:t>
            </a:r>
            <a:endParaRPr lang="en-GB" sz="2000" dirty="0" smtClean="0"/>
          </a:p>
          <a:p>
            <a:endParaRPr lang="en-GB" sz="2000" dirty="0"/>
          </a:p>
          <a:p>
            <a:pPr algn="ctr"/>
            <a:r>
              <a:rPr lang="en-GB" sz="1800" dirty="0" smtClean="0"/>
              <a:t>N </a:t>
            </a:r>
            <a:r>
              <a:rPr lang="en-GB" sz="1800" dirty="0" err="1"/>
              <a:t>Engl</a:t>
            </a:r>
            <a:r>
              <a:rPr lang="en-GB" sz="1800" dirty="0"/>
              <a:t> J Med 2018;379:54-63</a:t>
            </a:r>
            <a:r>
              <a:rPr lang="en-GB" sz="1800" dirty="0" smtClean="0"/>
              <a:t>. </a:t>
            </a:r>
            <a:endParaRPr lang="en-GB" sz="18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80484"/>
            <a:ext cx="7185213" cy="367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514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0"/>
            <a:ext cx="7498080" cy="1143000"/>
          </a:xfrm>
        </p:spPr>
        <p:txBody>
          <a:bodyPr>
            <a:normAutofit fontScale="90000"/>
          </a:bodyPr>
          <a:lstStyle/>
          <a:p>
            <a:r>
              <a:rPr lang="it-IT" sz="4000" dirty="0"/>
              <a:t>Second-line </a:t>
            </a:r>
            <a:r>
              <a:rPr lang="it-IT" sz="4000" dirty="0" err="1" smtClean="0"/>
              <a:t>Therapies</a:t>
            </a:r>
            <a:r>
              <a:rPr lang="it-IT" sz="4000" dirty="0" smtClean="0"/>
              <a:t>: </a:t>
            </a:r>
            <a:r>
              <a:rPr lang="it-IT" sz="4000" dirty="0" err="1" smtClean="0"/>
              <a:t>Cabozantinib</a:t>
            </a:r>
            <a:endParaRPr lang="en-GB" sz="4000" dirty="0"/>
          </a:p>
        </p:txBody>
      </p:sp>
      <p:sp>
        <p:nvSpPr>
          <p:cNvPr id="3" name="Segnaposto contenuto 2"/>
          <p:cNvSpPr>
            <a:spLocks noGrp="1"/>
          </p:cNvSpPr>
          <p:nvPr>
            <p:ph idx="1"/>
          </p:nvPr>
        </p:nvSpPr>
        <p:spPr>
          <a:xfrm>
            <a:off x="1029528" y="836712"/>
            <a:ext cx="8114472" cy="6021288"/>
          </a:xfrm>
        </p:spPr>
        <p:txBody>
          <a:bodyPr>
            <a:normAutofit fontScale="55000" lnSpcReduction="20000"/>
          </a:bodyPr>
          <a:lstStyle/>
          <a:p>
            <a:pPr>
              <a:lnSpc>
                <a:spcPct val="170000"/>
              </a:lnSpc>
            </a:pPr>
            <a:r>
              <a:rPr lang="it-IT" dirty="0" err="1" smtClean="0"/>
              <a:t>Hyperexpression</a:t>
            </a:r>
            <a:r>
              <a:rPr lang="it-IT" dirty="0" smtClean="0"/>
              <a:t> of </a:t>
            </a:r>
            <a:r>
              <a:rPr lang="it-IT" dirty="0" err="1" smtClean="0"/>
              <a:t>Tyr-Kinase</a:t>
            </a:r>
            <a:r>
              <a:rPr lang="it-IT" dirty="0" smtClean="0"/>
              <a:t> </a:t>
            </a:r>
            <a:r>
              <a:rPr lang="it-IT" dirty="0" err="1" smtClean="0"/>
              <a:t>receptor</a:t>
            </a:r>
            <a:r>
              <a:rPr lang="it-IT" dirty="0" smtClean="0"/>
              <a:t> MET and AXL in </a:t>
            </a:r>
            <a:r>
              <a:rPr lang="it-IT" dirty="0" err="1" smtClean="0"/>
              <a:t>patients</a:t>
            </a:r>
            <a:r>
              <a:rPr lang="it-IT" dirty="0" smtClean="0"/>
              <a:t> </a:t>
            </a:r>
            <a:r>
              <a:rPr lang="it-IT" dirty="0" err="1" smtClean="0"/>
              <a:t>progressed</a:t>
            </a:r>
            <a:r>
              <a:rPr lang="it-IT" dirty="0" smtClean="0"/>
              <a:t> on I line-</a:t>
            </a:r>
            <a:r>
              <a:rPr lang="it-IT" dirty="0" err="1" smtClean="0"/>
              <a:t>tp</a:t>
            </a:r>
            <a:r>
              <a:rPr lang="it-IT" dirty="0" smtClean="0"/>
              <a:t>.</a:t>
            </a:r>
          </a:p>
          <a:p>
            <a:pPr>
              <a:lnSpc>
                <a:spcPct val="170000"/>
              </a:lnSpc>
            </a:pPr>
            <a:endParaRPr lang="it-IT" dirty="0"/>
          </a:p>
          <a:p>
            <a:pPr>
              <a:lnSpc>
                <a:spcPct val="170000"/>
              </a:lnSpc>
            </a:pPr>
            <a:endParaRPr lang="it-IT" dirty="0" smtClean="0"/>
          </a:p>
          <a:p>
            <a:pPr>
              <a:lnSpc>
                <a:spcPct val="170000"/>
              </a:lnSpc>
            </a:pPr>
            <a:endParaRPr lang="it-IT" dirty="0"/>
          </a:p>
          <a:p>
            <a:pPr>
              <a:lnSpc>
                <a:spcPct val="170000"/>
              </a:lnSpc>
            </a:pPr>
            <a:endParaRPr lang="it-IT" dirty="0" smtClean="0"/>
          </a:p>
          <a:p>
            <a:pPr>
              <a:lnSpc>
                <a:spcPct val="170000"/>
              </a:lnSpc>
            </a:pPr>
            <a:endParaRPr lang="it-IT" dirty="0"/>
          </a:p>
          <a:p>
            <a:pPr>
              <a:lnSpc>
                <a:spcPct val="170000"/>
              </a:lnSpc>
            </a:pPr>
            <a:endParaRPr lang="en-GB" dirty="0"/>
          </a:p>
          <a:p>
            <a:pPr>
              <a:lnSpc>
                <a:spcPct val="170000"/>
              </a:lnSpc>
            </a:pPr>
            <a:r>
              <a:rPr lang="en-GB" dirty="0"/>
              <a:t>M</a:t>
            </a:r>
            <a:r>
              <a:rPr lang="en-GB" dirty="0" smtClean="0"/>
              <a:t>ulti-kinase </a:t>
            </a:r>
            <a:r>
              <a:rPr lang="en-GB" dirty="0"/>
              <a:t>inhibitor </a:t>
            </a:r>
            <a:r>
              <a:rPr lang="en-GB" dirty="0" smtClean="0"/>
              <a:t>including </a:t>
            </a:r>
            <a:r>
              <a:rPr lang="en-GB" dirty="0" smtClean="0"/>
              <a:t>VEGF receptors 1, 2, and 3, MET, and AXL, inhibits </a:t>
            </a:r>
            <a:r>
              <a:rPr lang="en-GB" dirty="0" err="1" smtClean="0"/>
              <a:t>tumor</a:t>
            </a:r>
            <a:r>
              <a:rPr lang="en-GB" dirty="0" smtClean="0"/>
              <a:t> growth in murine models of hepatocellular carcinoma.</a:t>
            </a:r>
          </a:p>
          <a:p>
            <a:pPr>
              <a:lnSpc>
                <a:spcPct val="170000"/>
              </a:lnSpc>
            </a:pPr>
            <a:r>
              <a:rPr lang="en-GB" dirty="0" smtClean="0"/>
              <a:t>Inhibitor of  the migration and invasion of </a:t>
            </a:r>
            <a:r>
              <a:rPr lang="en-GB" dirty="0" err="1" smtClean="0"/>
              <a:t>tumor</a:t>
            </a:r>
            <a:r>
              <a:rPr lang="en-GB" dirty="0" smtClean="0"/>
              <a:t> cells by blocking the HIF- mediated MET signalling.</a:t>
            </a: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4546" r="13377" b="25380"/>
          <a:stretch/>
        </p:blipFill>
        <p:spPr bwMode="auto">
          <a:xfrm>
            <a:off x="1461940" y="1988840"/>
            <a:ext cx="6590806" cy="2182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086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20688"/>
            <a:ext cx="7185213" cy="367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187942" y="5301207"/>
            <a:ext cx="5760640" cy="646331"/>
          </a:xfrm>
          <a:prstGeom prst="rect">
            <a:avLst/>
          </a:prstGeom>
          <a:noFill/>
        </p:spPr>
        <p:txBody>
          <a:bodyPr wrap="square" rtlCol="0">
            <a:spAutoFit/>
          </a:bodyPr>
          <a:lstStyle/>
          <a:p>
            <a:pPr algn="ctr"/>
            <a:r>
              <a:rPr lang="en-GB" b="1" dirty="0"/>
              <a:t>N </a:t>
            </a:r>
            <a:r>
              <a:rPr lang="en-GB" b="1" dirty="0" err="1"/>
              <a:t>Engl</a:t>
            </a:r>
            <a:r>
              <a:rPr lang="en-GB" b="1" dirty="0"/>
              <a:t> J Med 2018;379:54-63. </a:t>
            </a:r>
            <a:endParaRPr lang="en-GB" dirty="0"/>
          </a:p>
          <a:p>
            <a:pPr algn="ctr"/>
            <a:r>
              <a:rPr lang="en-GB" b="1" dirty="0"/>
              <a:t>DOI: 10.1056/NEJMoa1717002</a:t>
            </a:r>
            <a:endParaRPr lang="en-GB" dirty="0"/>
          </a:p>
        </p:txBody>
      </p:sp>
    </p:spTree>
    <p:extLst>
      <p:ext uri="{BB962C8B-B14F-4D97-AF65-F5344CB8AC3E}">
        <p14:creationId xmlns:p14="http://schemas.microsoft.com/office/powerpoint/2010/main" val="2366843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4000" dirty="0" err="1" smtClean="0"/>
              <a:t>Methods</a:t>
            </a:r>
            <a:r>
              <a:rPr lang="it-IT" sz="4000" dirty="0" smtClean="0"/>
              <a:t>: </a:t>
            </a:r>
            <a:r>
              <a:rPr lang="it-IT" sz="4000" dirty="0" err="1" smtClean="0"/>
              <a:t>Inclusion</a:t>
            </a:r>
            <a:r>
              <a:rPr lang="it-IT" sz="4000" dirty="0" smtClean="0"/>
              <a:t> </a:t>
            </a:r>
            <a:r>
              <a:rPr lang="it-IT" sz="4000" dirty="0" err="1" smtClean="0"/>
              <a:t>criteria</a:t>
            </a:r>
            <a:endParaRPr lang="en-GB" sz="4000" dirty="0"/>
          </a:p>
        </p:txBody>
      </p:sp>
      <p:sp>
        <p:nvSpPr>
          <p:cNvPr id="3" name="Segnaposto contenuto 2"/>
          <p:cNvSpPr>
            <a:spLocks noGrp="1"/>
          </p:cNvSpPr>
          <p:nvPr>
            <p:ph idx="1"/>
          </p:nvPr>
        </p:nvSpPr>
        <p:spPr>
          <a:xfrm>
            <a:off x="947176" y="1052736"/>
            <a:ext cx="8229600" cy="5589240"/>
          </a:xfrm>
        </p:spPr>
        <p:txBody>
          <a:bodyPr>
            <a:noAutofit/>
          </a:bodyPr>
          <a:lstStyle/>
          <a:p>
            <a:pPr>
              <a:lnSpc>
                <a:spcPct val="150000"/>
              </a:lnSpc>
            </a:pPr>
            <a:r>
              <a:rPr lang="en-US" sz="1800" dirty="0"/>
              <a:t>Age ≥ 18 years old on the day of consent</a:t>
            </a:r>
          </a:p>
          <a:p>
            <a:pPr>
              <a:lnSpc>
                <a:spcPct val="150000"/>
              </a:lnSpc>
            </a:pPr>
            <a:r>
              <a:rPr lang="en-US" sz="1800" dirty="0" smtClean="0"/>
              <a:t>Capable </a:t>
            </a:r>
            <a:r>
              <a:rPr lang="en-US" sz="1800" dirty="0"/>
              <a:t>of understanding and complying with the protocol requirements and signed informed </a:t>
            </a:r>
            <a:r>
              <a:rPr lang="en-US" sz="1800" dirty="0" smtClean="0"/>
              <a:t>consent</a:t>
            </a:r>
          </a:p>
          <a:p>
            <a:pPr>
              <a:lnSpc>
                <a:spcPct val="150000"/>
              </a:lnSpc>
            </a:pPr>
            <a:r>
              <a:rPr lang="en-US" sz="1800" dirty="0" smtClean="0"/>
              <a:t>Histological </a:t>
            </a:r>
            <a:r>
              <a:rPr lang="en-US" sz="1800" dirty="0"/>
              <a:t>or cytological diagnosis of HCC </a:t>
            </a:r>
            <a:endParaRPr lang="en-US" sz="1800" dirty="0" smtClean="0"/>
          </a:p>
          <a:p>
            <a:pPr>
              <a:lnSpc>
                <a:spcPct val="150000"/>
              </a:lnSpc>
            </a:pPr>
            <a:r>
              <a:rPr lang="en-US" sz="1800" dirty="0" smtClean="0"/>
              <a:t>Progression </a:t>
            </a:r>
            <a:r>
              <a:rPr lang="en-US" sz="1800" dirty="0"/>
              <a:t>following </a:t>
            </a:r>
            <a:r>
              <a:rPr lang="it-IT" sz="1800" dirty="0" err="1" smtClean="0"/>
              <a:t>sorafenib</a:t>
            </a:r>
            <a:r>
              <a:rPr lang="it-IT" sz="1800" dirty="0" smtClean="0"/>
              <a:t> or </a:t>
            </a:r>
            <a:r>
              <a:rPr lang="en-US" sz="1800" dirty="0" smtClean="0"/>
              <a:t>at </a:t>
            </a:r>
            <a:r>
              <a:rPr lang="en-US" sz="1800" dirty="0"/>
              <a:t>least 1 prior </a:t>
            </a:r>
            <a:r>
              <a:rPr lang="en-US" sz="1800" dirty="0" smtClean="0"/>
              <a:t>systemic treatment </a:t>
            </a:r>
            <a:r>
              <a:rPr lang="en-US" sz="1800" dirty="0"/>
              <a:t>for </a:t>
            </a:r>
            <a:r>
              <a:rPr lang="en-US" sz="1800" dirty="0" smtClean="0"/>
              <a:t>HCC</a:t>
            </a:r>
          </a:p>
          <a:p>
            <a:pPr>
              <a:lnSpc>
                <a:spcPct val="150000"/>
              </a:lnSpc>
            </a:pPr>
            <a:r>
              <a:rPr lang="en-US" sz="1800" dirty="0" smtClean="0"/>
              <a:t>Eastern </a:t>
            </a:r>
            <a:r>
              <a:rPr lang="en-US" sz="1800" dirty="0"/>
              <a:t>Cooperative Oncology Group performance status (ECOG PS) of 0 or </a:t>
            </a:r>
            <a:r>
              <a:rPr lang="en-US" sz="1800" dirty="0" smtClean="0"/>
              <a:t>1</a:t>
            </a:r>
          </a:p>
          <a:p>
            <a:pPr>
              <a:lnSpc>
                <a:spcPct val="150000"/>
              </a:lnSpc>
            </a:pPr>
            <a:r>
              <a:rPr lang="en-US" sz="1800" dirty="0" smtClean="0"/>
              <a:t>Low Child-Pugh Score</a:t>
            </a:r>
          </a:p>
          <a:p>
            <a:pPr marL="0" indent="0">
              <a:lnSpc>
                <a:spcPct val="150000"/>
              </a:lnSpc>
              <a:buNone/>
            </a:pPr>
            <a:r>
              <a:rPr lang="en-US" sz="1800" dirty="0" smtClean="0"/>
              <a:t>	Total </a:t>
            </a:r>
            <a:r>
              <a:rPr lang="en-US" sz="1800" dirty="0"/>
              <a:t>bilirubin ≤ 2 mg/</a:t>
            </a:r>
            <a:r>
              <a:rPr lang="en-US" sz="1800" dirty="0" err="1"/>
              <a:t>dL</a:t>
            </a:r>
            <a:r>
              <a:rPr lang="en-US" sz="1800" dirty="0"/>
              <a:t> (≤ 34.2 </a:t>
            </a:r>
            <a:r>
              <a:rPr lang="en-US" sz="1800" dirty="0" err="1"/>
              <a:t>μmol</a:t>
            </a:r>
            <a:r>
              <a:rPr lang="en-US" sz="1800" dirty="0"/>
              <a:t>/L) within 7 days before </a:t>
            </a:r>
            <a:r>
              <a:rPr lang="en-US" sz="1800" dirty="0" smtClean="0"/>
              <a:t>randomization</a:t>
            </a:r>
            <a:endParaRPr lang="en-US" sz="1800" dirty="0"/>
          </a:p>
          <a:p>
            <a:pPr marL="0" indent="0">
              <a:lnSpc>
                <a:spcPct val="150000"/>
              </a:lnSpc>
              <a:buNone/>
            </a:pPr>
            <a:r>
              <a:rPr lang="en-US" sz="1800" dirty="0" smtClean="0"/>
              <a:t>	Serum albumin ≥ 2.8 g/</a:t>
            </a:r>
            <a:r>
              <a:rPr lang="en-US" sz="1800" dirty="0" err="1" smtClean="0"/>
              <a:t>dL</a:t>
            </a:r>
            <a:r>
              <a:rPr lang="en-US" sz="1800" dirty="0" smtClean="0"/>
              <a:t> (≥ 28 g/L) within 7 days before randomization</a:t>
            </a:r>
          </a:p>
          <a:p>
            <a:pPr marL="285750" indent="-285750">
              <a:lnSpc>
                <a:spcPct val="150000"/>
              </a:lnSpc>
            </a:pPr>
            <a:r>
              <a:rPr lang="en-US" sz="1800" dirty="0" smtClean="0"/>
              <a:t>Adequate </a:t>
            </a:r>
            <a:r>
              <a:rPr lang="en-US" sz="1800" dirty="0"/>
              <a:t>renal function (Serum creatinine ≤ 1.5 ´ or calculated creatinine clearance ≥ 40 mL/min using the Cockcroft-Gault equation)</a:t>
            </a:r>
          </a:p>
          <a:p>
            <a:pPr marL="0" indent="0">
              <a:lnSpc>
                <a:spcPct val="150000"/>
              </a:lnSpc>
              <a:buNone/>
            </a:pPr>
            <a:endParaRPr lang="en-US" sz="1800" dirty="0"/>
          </a:p>
        </p:txBody>
      </p:sp>
    </p:spTree>
    <p:extLst>
      <p:ext uri="{BB962C8B-B14F-4D97-AF65-F5344CB8AC3E}">
        <p14:creationId xmlns:p14="http://schemas.microsoft.com/office/powerpoint/2010/main" val="1862187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4000" dirty="0" err="1" smtClean="0"/>
              <a:t>Methods</a:t>
            </a:r>
            <a:r>
              <a:rPr lang="it-IT" sz="4000" dirty="0" smtClean="0"/>
              <a:t>: </a:t>
            </a:r>
            <a:r>
              <a:rPr lang="it-IT" sz="4000" dirty="0" err="1" smtClean="0"/>
              <a:t>Inclusion</a:t>
            </a:r>
            <a:r>
              <a:rPr lang="it-IT" sz="4000" dirty="0" smtClean="0"/>
              <a:t> </a:t>
            </a:r>
            <a:r>
              <a:rPr lang="it-IT" sz="4000" dirty="0" err="1" smtClean="0"/>
              <a:t>criteria</a:t>
            </a:r>
            <a:endParaRPr lang="en-GB" sz="4000" dirty="0"/>
          </a:p>
        </p:txBody>
      </p:sp>
      <p:sp>
        <p:nvSpPr>
          <p:cNvPr id="3" name="Segnaposto contenuto 2"/>
          <p:cNvSpPr>
            <a:spLocks noGrp="1"/>
          </p:cNvSpPr>
          <p:nvPr>
            <p:ph idx="1"/>
          </p:nvPr>
        </p:nvSpPr>
        <p:spPr>
          <a:xfrm>
            <a:off x="914400" y="1340768"/>
            <a:ext cx="8229600" cy="5688632"/>
          </a:xfrm>
        </p:spPr>
        <p:txBody>
          <a:bodyPr>
            <a:noAutofit/>
          </a:bodyPr>
          <a:lstStyle/>
          <a:p>
            <a:pPr>
              <a:lnSpc>
                <a:spcPct val="150000"/>
              </a:lnSpc>
            </a:pPr>
            <a:r>
              <a:rPr lang="en-US" sz="1800" dirty="0"/>
              <a:t>Adequate hematologic function (laboratory criteria within 7 days before </a:t>
            </a:r>
            <a:r>
              <a:rPr lang="it-IT" sz="1800" dirty="0" err="1"/>
              <a:t>randomization</a:t>
            </a:r>
            <a:r>
              <a:rPr lang="it-IT" sz="1800" dirty="0"/>
              <a:t>):</a:t>
            </a:r>
          </a:p>
          <a:p>
            <a:pPr marL="0" indent="0">
              <a:lnSpc>
                <a:spcPct val="150000"/>
              </a:lnSpc>
              <a:buNone/>
            </a:pPr>
            <a:r>
              <a:rPr lang="it-IT" sz="1800" dirty="0"/>
              <a:t>	a. </a:t>
            </a:r>
            <a:r>
              <a:rPr lang="it-IT" sz="1800" dirty="0" smtClean="0"/>
              <a:t> Absolute </a:t>
            </a:r>
            <a:r>
              <a:rPr lang="it-IT" sz="1800" dirty="0" err="1"/>
              <a:t>neutrophil</a:t>
            </a:r>
            <a:r>
              <a:rPr lang="it-IT" sz="1800" dirty="0"/>
              <a:t> </a:t>
            </a:r>
            <a:r>
              <a:rPr lang="it-IT" sz="1800" dirty="0" err="1"/>
              <a:t>count</a:t>
            </a:r>
            <a:r>
              <a:rPr lang="it-IT" sz="1800" dirty="0"/>
              <a:t> (ANC) ≥ 1200/mm3 (≥ 1.2 × 109/L)</a:t>
            </a:r>
          </a:p>
          <a:p>
            <a:pPr marL="0" indent="0">
              <a:lnSpc>
                <a:spcPct val="150000"/>
              </a:lnSpc>
              <a:buNone/>
            </a:pPr>
            <a:r>
              <a:rPr lang="it-IT" sz="1800" dirty="0"/>
              <a:t>	b. </a:t>
            </a:r>
            <a:r>
              <a:rPr lang="it-IT" sz="1800" dirty="0" err="1"/>
              <a:t>Platelets</a:t>
            </a:r>
            <a:r>
              <a:rPr lang="it-IT" sz="1800" dirty="0"/>
              <a:t> ≥ 60,000/mm3 (≥ 60 × 109/L)</a:t>
            </a:r>
          </a:p>
          <a:p>
            <a:pPr marL="0" indent="0">
              <a:lnSpc>
                <a:spcPct val="150000"/>
              </a:lnSpc>
              <a:buNone/>
            </a:pPr>
            <a:r>
              <a:rPr lang="nn-NO" sz="1800" dirty="0"/>
              <a:t>	c. Hemoglobin ≥ 8 g/dL (≥ 80 g/L</a:t>
            </a:r>
            <a:r>
              <a:rPr lang="nn-NO" sz="1800" dirty="0" smtClean="0"/>
              <a:t>)</a:t>
            </a:r>
            <a:endParaRPr lang="en-US" sz="1800" dirty="0" smtClean="0"/>
          </a:p>
          <a:p>
            <a:pPr>
              <a:lnSpc>
                <a:spcPct val="150000"/>
              </a:lnSpc>
            </a:pPr>
            <a:r>
              <a:rPr lang="en-US" sz="1800" dirty="0" smtClean="0"/>
              <a:t>Alanine </a:t>
            </a:r>
            <a:r>
              <a:rPr lang="en-US" sz="1800" dirty="0"/>
              <a:t>aminotransferase (ALT) and aspartate aminotransferase (AST) &lt; 5.0 × ULN within 7 days </a:t>
            </a:r>
            <a:r>
              <a:rPr lang="en-US" sz="1800" dirty="0" smtClean="0"/>
              <a:t>before </a:t>
            </a:r>
            <a:r>
              <a:rPr lang="it-IT" sz="1800" dirty="0" err="1" smtClean="0"/>
              <a:t>randomization</a:t>
            </a:r>
            <a:endParaRPr lang="it-IT" sz="1800" dirty="0"/>
          </a:p>
          <a:p>
            <a:pPr>
              <a:lnSpc>
                <a:spcPct val="150000"/>
              </a:lnSpc>
            </a:pPr>
            <a:r>
              <a:rPr lang="en-US" sz="1800" dirty="0" smtClean="0"/>
              <a:t>Hemoglobin </a:t>
            </a:r>
            <a:r>
              <a:rPr lang="en-US" sz="1800" dirty="0"/>
              <a:t>A1c (HbA1c) ≤ 8% within 28 days before randomization </a:t>
            </a:r>
            <a:r>
              <a:rPr lang="en-US" sz="1800" dirty="0" smtClean="0"/>
              <a:t>( or </a:t>
            </a:r>
            <a:r>
              <a:rPr lang="it-IT" sz="1800" dirty="0" err="1" smtClean="0"/>
              <a:t>fasting</a:t>
            </a:r>
            <a:r>
              <a:rPr lang="it-IT" sz="1800" dirty="0" smtClean="0"/>
              <a:t> </a:t>
            </a:r>
            <a:r>
              <a:rPr lang="it-IT" sz="1800" dirty="0" err="1"/>
              <a:t>serum</a:t>
            </a:r>
            <a:r>
              <a:rPr lang="it-IT" sz="1800" dirty="0"/>
              <a:t> </a:t>
            </a:r>
            <a:r>
              <a:rPr lang="it-IT" sz="1800" dirty="0" err="1"/>
              <a:t>glucose</a:t>
            </a:r>
            <a:r>
              <a:rPr lang="it-IT" sz="1800" dirty="0"/>
              <a:t> ≤ 160 mg/</a:t>
            </a:r>
            <a:r>
              <a:rPr lang="it-IT" sz="1800" dirty="0" err="1"/>
              <a:t>dL</a:t>
            </a:r>
            <a:r>
              <a:rPr lang="it-IT" sz="1800" dirty="0" smtClean="0"/>
              <a:t>)</a:t>
            </a:r>
          </a:p>
          <a:p>
            <a:pPr>
              <a:lnSpc>
                <a:spcPct val="150000"/>
              </a:lnSpc>
            </a:pPr>
            <a:r>
              <a:rPr lang="en-US" sz="1800" dirty="0" smtClean="0"/>
              <a:t>Antiviral </a:t>
            </a:r>
            <a:r>
              <a:rPr lang="en-US" sz="1800" dirty="0"/>
              <a:t>therapy per local standard of care if active hepatitis </a:t>
            </a:r>
            <a:r>
              <a:rPr lang="en-US" sz="1800" dirty="0" smtClean="0"/>
              <a:t>virus </a:t>
            </a:r>
            <a:r>
              <a:rPr lang="en-US" sz="1800" dirty="0"/>
              <a:t>(HBV) </a:t>
            </a:r>
            <a:r>
              <a:rPr lang="en-US" sz="1800" dirty="0" smtClean="0"/>
              <a:t>infection</a:t>
            </a:r>
            <a:endParaRPr lang="en-US" sz="1800" dirty="0"/>
          </a:p>
        </p:txBody>
      </p:sp>
    </p:spTree>
    <p:extLst>
      <p:ext uri="{BB962C8B-B14F-4D97-AF65-F5344CB8AC3E}">
        <p14:creationId xmlns:p14="http://schemas.microsoft.com/office/powerpoint/2010/main" val="1414215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2105"/>
            <a:ext cx="8229600" cy="1143000"/>
          </a:xfrm>
        </p:spPr>
        <p:txBody>
          <a:bodyPr>
            <a:normAutofit/>
          </a:bodyPr>
          <a:lstStyle/>
          <a:p>
            <a:r>
              <a:rPr lang="it-IT" sz="4000" dirty="0" err="1"/>
              <a:t>Methods</a:t>
            </a:r>
            <a:r>
              <a:rPr lang="it-IT" sz="4000" dirty="0"/>
              <a:t>: </a:t>
            </a:r>
            <a:r>
              <a:rPr lang="it-IT" sz="4000" dirty="0" err="1" smtClean="0"/>
              <a:t>Exclusion</a:t>
            </a:r>
            <a:r>
              <a:rPr lang="it-IT" sz="4000" dirty="0" smtClean="0"/>
              <a:t> </a:t>
            </a:r>
            <a:r>
              <a:rPr lang="it-IT" sz="4000" dirty="0" err="1" smtClean="0"/>
              <a:t>criteria</a:t>
            </a:r>
            <a:endParaRPr lang="en-GB" sz="4000" dirty="0"/>
          </a:p>
        </p:txBody>
      </p:sp>
      <p:sp>
        <p:nvSpPr>
          <p:cNvPr id="3" name="Segnaposto contenuto 2"/>
          <p:cNvSpPr>
            <a:spLocks noGrp="1"/>
          </p:cNvSpPr>
          <p:nvPr>
            <p:ph idx="1"/>
          </p:nvPr>
        </p:nvSpPr>
        <p:spPr>
          <a:xfrm>
            <a:off x="914400" y="1124744"/>
            <a:ext cx="8229600" cy="5733256"/>
          </a:xfrm>
        </p:spPr>
        <p:txBody>
          <a:bodyPr>
            <a:noAutofit/>
          </a:bodyPr>
          <a:lstStyle/>
          <a:p>
            <a:pPr>
              <a:lnSpc>
                <a:spcPct val="150000"/>
              </a:lnSpc>
            </a:pPr>
            <a:r>
              <a:rPr lang="en-GB" sz="2000" dirty="0" err="1"/>
              <a:t>Fibrolamellar</a:t>
            </a:r>
            <a:r>
              <a:rPr lang="en-GB" sz="2000" dirty="0"/>
              <a:t> carcinoma or mixed hepatocellular </a:t>
            </a:r>
            <a:r>
              <a:rPr lang="en-GB" sz="2000" dirty="0" smtClean="0"/>
              <a:t>cholangiocarcinoma</a:t>
            </a:r>
          </a:p>
          <a:p>
            <a:pPr>
              <a:lnSpc>
                <a:spcPct val="150000"/>
              </a:lnSpc>
            </a:pPr>
            <a:r>
              <a:rPr lang="en-GB" sz="2000" dirty="0"/>
              <a:t>Moderate or severe </a:t>
            </a:r>
            <a:r>
              <a:rPr lang="en-GB" sz="2000" dirty="0" smtClean="0"/>
              <a:t>ascites</a:t>
            </a:r>
            <a:endParaRPr lang="en-GB" sz="2000" dirty="0"/>
          </a:p>
          <a:p>
            <a:pPr>
              <a:lnSpc>
                <a:spcPct val="150000"/>
              </a:lnSpc>
            </a:pPr>
            <a:r>
              <a:rPr lang="en-GB" sz="2000" dirty="0" smtClean="0"/>
              <a:t>Receipt </a:t>
            </a:r>
            <a:r>
              <a:rPr lang="en-GB" sz="2000" dirty="0"/>
              <a:t>of more than 2 prior systemic therapies for advanced HCC. </a:t>
            </a:r>
          </a:p>
          <a:p>
            <a:pPr>
              <a:lnSpc>
                <a:spcPct val="150000"/>
              </a:lnSpc>
            </a:pPr>
            <a:r>
              <a:rPr lang="en-GB" sz="2000" dirty="0" smtClean="0"/>
              <a:t>Prior </a:t>
            </a:r>
            <a:r>
              <a:rPr lang="en-GB" sz="2000" dirty="0" err="1"/>
              <a:t>cabozantinib</a:t>
            </a:r>
            <a:r>
              <a:rPr lang="en-GB" sz="2000" dirty="0"/>
              <a:t> treatment</a:t>
            </a:r>
          </a:p>
          <a:p>
            <a:pPr>
              <a:lnSpc>
                <a:spcPct val="150000"/>
              </a:lnSpc>
            </a:pPr>
            <a:r>
              <a:rPr lang="en-GB" sz="2000" dirty="0"/>
              <a:t>Concomitant cardiovascular disorders  (Symptomatic congestive heart failure, unstable angina pectoris, or serious cardiac arrhythmias)</a:t>
            </a:r>
          </a:p>
          <a:p>
            <a:pPr>
              <a:lnSpc>
                <a:spcPct val="150000"/>
              </a:lnSpc>
            </a:pPr>
            <a:r>
              <a:rPr lang="en-GB" sz="2000" dirty="0"/>
              <a:t>Uncontrolled hypertension  BP &gt; 150/100  mm despite optimal antihypertensive </a:t>
            </a:r>
            <a:r>
              <a:rPr lang="en-GB" sz="2000" dirty="0" smtClean="0"/>
              <a:t>treatment</a:t>
            </a:r>
          </a:p>
          <a:p>
            <a:pPr>
              <a:lnSpc>
                <a:spcPct val="150000"/>
              </a:lnSpc>
            </a:pPr>
            <a:r>
              <a:rPr lang="en-GB" sz="2000" dirty="0"/>
              <a:t>Subjects with untreated or incompletely treated varices with bleeding or high risk for bleeding. </a:t>
            </a:r>
          </a:p>
        </p:txBody>
      </p:sp>
    </p:spTree>
    <p:extLst>
      <p:ext uri="{BB962C8B-B14F-4D97-AF65-F5344CB8AC3E}">
        <p14:creationId xmlns:p14="http://schemas.microsoft.com/office/powerpoint/2010/main" val="249600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2105"/>
            <a:ext cx="8229600" cy="1143000"/>
          </a:xfrm>
        </p:spPr>
        <p:txBody>
          <a:bodyPr>
            <a:normAutofit/>
          </a:bodyPr>
          <a:lstStyle/>
          <a:p>
            <a:r>
              <a:rPr lang="it-IT" sz="4000" dirty="0" err="1"/>
              <a:t>Methods</a:t>
            </a:r>
            <a:r>
              <a:rPr lang="it-IT" sz="4000" dirty="0"/>
              <a:t>: </a:t>
            </a:r>
            <a:r>
              <a:rPr lang="it-IT" sz="4000" dirty="0" err="1" smtClean="0"/>
              <a:t>Exclusion</a:t>
            </a:r>
            <a:r>
              <a:rPr lang="it-IT" sz="4000" dirty="0" smtClean="0"/>
              <a:t> </a:t>
            </a:r>
            <a:r>
              <a:rPr lang="it-IT" sz="4000" dirty="0" err="1" smtClean="0"/>
              <a:t>criteria</a:t>
            </a:r>
            <a:endParaRPr lang="en-GB" sz="4000" dirty="0"/>
          </a:p>
        </p:txBody>
      </p:sp>
      <p:sp>
        <p:nvSpPr>
          <p:cNvPr id="3" name="Segnaposto contenuto 2"/>
          <p:cNvSpPr>
            <a:spLocks noGrp="1"/>
          </p:cNvSpPr>
          <p:nvPr>
            <p:ph idx="1"/>
          </p:nvPr>
        </p:nvSpPr>
        <p:spPr>
          <a:xfrm>
            <a:off x="914400" y="908720"/>
            <a:ext cx="8229600" cy="5805264"/>
          </a:xfrm>
        </p:spPr>
        <p:txBody>
          <a:bodyPr>
            <a:noAutofit/>
          </a:bodyPr>
          <a:lstStyle/>
          <a:p>
            <a:pPr>
              <a:lnSpc>
                <a:spcPct val="150000"/>
              </a:lnSpc>
            </a:pPr>
            <a:r>
              <a:rPr lang="en-GB" sz="2000" dirty="0" smtClean="0"/>
              <a:t>CNS </a:t>
            </a:r>
            <a:r>
              <a:rPr lang="en-GB" sz="2000" dirty="0"/>
              <a:t>metastases</a:t>
            </a:r>
          </a:p>
          <a:p>
            <a:pPr>
              <a:lnSpc>
                <a:spcPct val="150000"/>
              </a:lnSpc>
            </a:pPr>
            <a:r>
              <a:rPr lang="en-GB" sz="2000" dirty="0"/>
              <a:t>Previously identified allergy or hypersensitivity to components of the study treatment formulations </a:t>
            </a:r>
          </a:p>
          <a:p>
            <a:pPr>
              <a:lnSpc>
                <a:spcPct val="150000"/>
              </a:lnSpc>
            </a:pPr>
            <a:r>
              <a:rPr lang="en-GB" sz="2000" dirty="0" smtClean="0"/>
              <a:t>Stroke </a:t>
            </a:r>
            <a:r>
              <a:rPr lang="en-GB" sz="2000" dirty="0"/>
              <a:t>(</a:t>
            </a:r>
            <a:r>
              <a:rPr lang="en-GB" sz="2000" dirty="0" smtClean="0"/>
              <a:t>including TIA), </a:t>
            </a:r>
            <a:r>
              <a:rPr lang="en-GB" sz="2000" dirty="0"/>
              <a:t>myocardial infarction, or other ischemic event </a:t>
            </a:r>
            <a:r>
              <a:rPr lang="en-GB" sz="2000" dirty="0" smtClean="0"/>
              <a:t>(</a:t>
            </a:r>
            <a:r>
              <a:rPr lang="en-GB" sz="2000" dirty="0"/>
              <a:t>within 6 months before </a:t>
            </a:r>
            <a:r>
              <a:rPr lang="en-GB" sz="2000" dirty="0" smtClean="0"/>
              <a:t>randomization)</a:t>
            </a:r>
            <a:endParaRPr lang="en-GB" sz="2000" dirty="0"/>
          </a:p>
          <a:p>
            <a:pPr>
              <a:lnSpc>
                <a:spcPct val="150000"/>
              </a:lnSpc>
            </a:pPr>
            <a:r>
              <a:rPr lang="en-GB" sz="2000" dirty="0"/>
              <a:t>Thromboembolic event within 3 months before </a:t>
            </a:r>
            <a:r>
              <a:rPr lang="en-GB" sz="2000" dirty="0" smtClean="0"/>
              <a:t>randomization</a:t>
            </a:r>
            <a:r>
              <a:rPr lang="en-GB" sz="2000" dirty="0"/>
              <a:t> </a:t>
            </a:r>
            <a:r>
              <a:rPr lang="en-GB" sz="2000" dirty="0" smtClean="0"/>
              <a:t>(excluding portal vein </a:t>
            </a:r>
            <a:r>
              <a:rPr lang="en-GB" sz="2000" dirty="0" err="1" smtClean="0"/>
              <a:t>trhrombosis</a:t>
            </a:r>
            <a:r>
              <a:rPr lang="en-GB" sz="2000" dirty="0" smtClean="0"/>
              <a:t>)</a:t>
            </a:r>
          </a:p>
          <a:p>
            <a:r>
              <a:rPr lang="en-GB" sz="2000" dirty="0" smtClean="0"/>
              <a:t>Gastrointestinal </a:t>
            </a:r>
            <a:r>
              <a:rPr lang="en-GB" sz="2000" dirty="0"/>
              <a:t>disorders </a:t>
            </a:r>
            <a:r>
              <a:rPr lang="en-GB" sz="2000" dirty="0" smtClean="0"/>
              <a:t> (i.e. concomitant GI </a:t>
            </a:r>
            <a:r>
              <a:rPr lang="en-GB" sz="2000" dirty="0" err="1" smtClean="0"/>
              <a:t>Tumors</a:t>
            </a:r>
            <a:r>
              <a:rPr lang="en-GB" sz="2000" dirty="0" smtClean="0"/>
              <a:t>, </a:t>
            </a:r>
            <a:r>
              <a:rPr lang="en-GB" sz="2000" dirty="0"/>
              <a:t>active peptic ulcer </a:t>
            </a:r>
            <a:r>
              <a:rPr lang="en-GB" sz="2000" dirty="0" smtClean="0"/>
              <a:t>disease, </a:t>
            </a:r>
            <a:r>
              <a:rPr lang="en-GB" sz="2000" dirty="0"/>
              <a:t>bowel obstruction, intra-abdominal abscess </a:t>
            </a:r>
            <a:r>
              <a:rPr lang="en-GB" sz="2000" dirty="0" smtClean="0"/>
              <a:t>etc.)</a:t>
            </a:r>
          </a:p>
          <a:p>
            <a:pPr>
              <a:lnSpc>
                <a:spcPct val="150000"/>
              </a:lnSpc>
            </a:pPr>
            <a:r>
              <a:rPr lang="en-GB" sz="2000" dirty="0" smtClean="0"/>
              <a:t>Major </a:t>
            </a:r>
            <a:r>
              <a:rPr lang="en-GB" sz="2000" dirty="0"/>
              <a:t>surgery within 2 months before randomization. </a:t>
            </a:r>
            <a:endParaRPr lang="en-GB" sz="2000" dirty="0" smtClean="0"/>
          </a:p>
          <a:p>
            <a:pPr>
              <a:lnSpc>
                <a:spcPct val="150000"/>
              </a:lnSpc>
            </a:pPr>
            <a:r>
              <a:rPr lang="en-GB" sz="2000" dirty="0"/>
              <a:t>Active infection requiring systemic treatment (i.e. AIDS; hepatitis virus infection controlled with antiviral therapy were eligible)</a:t>
            </a:r>
          </a:p>
          <a:p>
            <a:pPr>
              <a:lnSpc>
                <a:spcPct val="150000"/>
              </a:lnSpc>
            </a:pPr>
            <a:endParaRPr lang="en-GB" sz="2000" dirty="0" smtClean="0"/>
          </a:p>
          <a:p>
            <a:pPr>
              <a:lnSpc>
                <a:spcPct val="150000"/>
              </a:lnSpc>
            </a:pPr>
            <a:endParaRPr lang="en-GB" sz="2000" dirty="0"/>
          </a:p>
        </p:txBody>
      </p:sp>
    </p:spTree>
    <p:extLst>
      <p:ext uri="{BB962C8B-B14F-4D97-AF65-F5344CB8AC3E}">
        <p14:creationId xmlns:p14="http://schemas.microsoft.com/office/powerpoint/2010/main" val="1105467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850106"/>
          </a:xfrm>
        </p:spPr>
        <p:txBody>
          <a:bodyPr>
            <a:normAutofit/>
          </a:bodyPr>
          <a:lstStyle/>
          <a:p>
            <a:r>
              <a:rPr lang="it-IT" sz="4000" dirty="0" smtClean="0"/>
              <a:t>Trial Design</a:t>
            </a:r>
            <a:endParaRPr lang="en-GB" sz="4000" dirty="0"/>
          </a:p>
        </p:txBody>
      </p:sp>
      <p:sp>
        <p:nvSpPr>
          <p:cNvPr id="3" name="Segnaposto contenuto 2"/>
          <p:cNvSpPr>
            <a:spLocks noGrp="1"/>
          </p:cNvSpPr>
          <p:nvPr>
            <p:ph idx="1"/>
          </p:nvPr>
        </p:nvSpPr>
        <p:spPr>
          <a:xfrm>
            <a:off x="905818" y="620688"/>
            <a:ext cx="8229600" cy="7043390"/>
          </a:xfrm>
        </p:spPr>
        <p:txBody>
          <a:bodyPr>
            <a:noAutofit/>
          </a:bodyPr>
          <a:lstStyle/>
          <a:p>
            <a:pPr>
              <a:lnSpc>
                <a:spcPct val="150000"/>
              </a:lnSpc>
            </a:pPr>
            <a:r>
              <a:rPr lang="en-GB" sz="1800" dirty="0" smtClean="0"/>
              <a:t>773 </a:t>
            </a:r>
            <a:r>
              <a:rPr lang="en-GB" sz="1800" dirty="0"/>
              <a:t>patients from 95 sites in 19 countries were randomly assigned 2:1 between September 2013 and September 2017 to receive </a:t>
            </a:r>
            <a:r>
              <a:rPr lang="en-GB" sz="1800" dirty="0" err="1"/>
              <a:t>cabozantinib</a:t>
            </a:r>
            <a:r>
              <a:rPr lang="en-GB" sz="1800" dirty="0"/>
              <a:t> </a:t>
            </a:r>
            <a:r>
              <a:rPr lang="en-GB" sz="1800" dirty="0" smtClean="0"/>
              <a:t>or placebo</a:t>
            </a:r>
          </a:p>
          <a:p>
            <a:pPr>
              <a:lnSpc>
                <a:spcPct val="150000"/>
              </a:lnSpc>
            </a:pPr>
            <a:r>
              <a:rPr lang="it-IT" sz="1800" dirty="0" err="1" smtClean="0"/>
              <a:t>Patients</a:t>
            </a:r>
            <a:r>
              <a:rPr lang="it-IT" sz="1800" dirty="0" smtClean="0"/>
              <a:t> </a:t>
            </a:r>
            <a:r>
              <a:rPr lang="it-IT" sz="1800" dirty="0" err="1" smtClean="0"/>
              <a:t>randomized</a:t>
            </a:r>
            <a:r>
              <a:rPr lang="it-IT" sz="1800" dirty="0" smtClean="0"/>
              <a:t> </a:t>
            </a:r>
            <a:r>
              <a:rPr lang="it-IT" sz="1800" dirty="0" err="1" smtClean="0"/>
              <a:t>recieved</a:t>
            </a:r>
            <a:r>
              <a:rPr lang="it-IT" sz="1800" dirty="0" smtClean="0"/>
              <a:t> </a:t>
            </a:r>
            <a:r>
              <a:rPr lang="it-IT" sz="1800" dirty="0" err="1"/>
              <a:t>Cabozatinib</a:t>
            </a:r>
            <a:r>
              <a:rPr lang="it-IT" sz="1800" dirty="0"/>
              <a:t> </a:t>
            </a:r>
            <a:r>
              <a:rPr lang="it-IT" sz="1800" dirty="0" smtClean="0"/>
              <a:t>60 mg- </a:t>
            </a:r>
            <a:r>
              <a:rPr lang="it-IT" sz="1800" dirty="0" err="1" smtClean="0"/>
              <a:t>tablet</a:t>
            </a:r>
            <a:r>
              <a:rPr lang="it-IT" sz="1800" dirty="0" smtClean="0"/>
              <a:t>  </a:t>
            </a:r>
            <a:r>
              <a:rPr lang="it-IT" sz="1800" dirty="0" err="1" smtClean="0"/>
              <a:t>either</a:t>
            </a:r>
            <a:r>
              <a:rPr lang="it-IT" sz="1800" dirty="0" smtClean="0"/>
              <a:t> Placebo </a:t>
            </a:r>
            <a:r>
              <a:rPr lang="it-IT" sz="1800" dirty="0" err="1" smtClean="0"/>
              <a:t>tablet</a:t>
            </a:r>
            <a:r>
              <a:rPr lang="it-IT" sz="1800" dirty="0" smtClean="0"/>
              <a:t> to be </a:t>
            </a:r>
            <a:r>
              <a:rPr lang="it-IT" sz="1800" dirty="0" err="1" smtClean="0"/>
              <a:t>taken</a:t>
            </a:r>
            <a:r>
              <a:rPr lang="it-IT" sz="1800" dirty="0" smtClean="0"/>
              <a:t> </a:t>
            </a:r>
            <a:r>
              <a:rPr lang="it-IT" sz="1800" dirty="0" err="1" smtClean="0"/>
              <a:t>orally</a:t>
            </a:r>
            <a:r>
              <a:rPr lang="it-IT" sz="1800" dirty="0" smtClean="0"/>
              <a:t> once per </a:t>
            </a:r>
            <a:r>
              <a:rPr lang="it-IT" sz="1800" dirty="0" err="1" smtClean="0"/>
              <a:t>day</a:t>
            </a:r>
            <a:endParaRPr lang="it-IT" sz="1800" dirty="0" smtClean="0"/>
          </a:p>
          <a:p>
            <a:pPr>
              <a:lnSpc>
                <a:spcPct val="150000"/>
              </a:lnSpc>
            </a:pPr>
            <a:r>
              <a:rPr lang="en-GB" sz="1800" dirty="0" err="1" smtClean="0"/>
              <a:t>Tumors</a:t>
            </a:r>
            <a:r>
              <a:rPr lang="en-GB" sz="1800" dirty="0" smtClean="0"/>
              <a:t> </a:t>
            </a:r>
            <a:r>
              <a:rPr lang="en-GB" sz="1800" dirty="0"/>
              <a:t>were assessed by computed </a:t>
            </a:r>
            <a:r>
              <a:rPr lang="en-GB" sz="1800" dirty="0" smtClean="0"/>
              <a:t>tomography or </a:t>
            </a:r>
            <a:r>
              <a:rPr lang="en-GB" sz="1800" dirty="0"/>
              <a:t>magnetic resonance imaging </a:t>
            </a:r>
            <a:r>
              <a:rPr lang="en-GB" sz="1800" dirty="0" smtClean="0"/>
              <a:t>at baseline </a:t>
            </a:r>
            <a:r>
              <a:rPr lang="en-GB" sz="1800" dirty="0"/>
              <a:t>and every 8 weeks after </a:t>
            </a:r>
            <a:r>
              <a:rPr lang="en-GB" sz="1800" dirty="0" smtClean="0"/>
              <a:t>randomization</a:t>
            </a:r>
            <a:endParaRPr lang="en-GB" sz="1800" dirty="0"/>
          </a:p>
          <a:p>
            <a:pPr>
              <a:lnSpc>
                <a:spcPct val="150000"/>
              </a:lnSpc>
            </a:pPr>
            <a:r>
              <a:rPr lang="en-GB" sz="1800" dirty="0" smtClean="0"/>
              <a:t>Radiographic assessments </a:t>
            </a:r>
            <a:r>
              <a:rPr lang="en-GB" sz="1800" dirty="0"/>
              <a:t>were performed until 8 weeks </a:t>
            </a:r>
            <a:r>
              <a:rPr lang="en-GB" sz="1800" dirty="0" smtClean="0"/>
              <a:t>after radiographic </a:t>
            </a:r>
            <a:r>
              <a:rPr lang="en-GB" sz="1800" dirty="0"/>
              <a:t>progression or discontinuation </a:t>
            </a:r>
            <a:r>
              <a:rPr lang="en-GB" sz="1800" dirty="0" smtClean="0"/>
              <a:t>of </a:t>
            </a:r>
            <a:r>
              <a:rPr lang="en-GB" sz="1800" dirty="0" err="1" smtClean="0"/>
              <a:t>cabozantinib</a:t>
            </a:r>
            <a:r>
              <a:rPr lang="en-GB" sz="1800" dirty="0" smtClean="0"/>
              <a:t> </a:t>
            </a:r>
            <a:r>
              <a:rPr lang="en-GB" sz="1800" dirty="0"/>
              <a:t>or placebo, whichever occurred later</a:t>
            </a:r>
            <a:r>
              <a:rPr lang="en-GB" sz="1800" dirty="0" smtClean="0"/>
              <a:t>.</a:t>
            </a:r>
            <a:endParaRPr lang="en-GB" sz="1800" dirty="0"/>
          </a:p>
          <a:p>
            <a:pPr>
              <a:lnSpc>
                <a:spcPct val="150000"/>
              </a:lnSpc>
            </a:pPr>
            <a:r>
              <a:rPr lang="en-GB" sz="1800" dirty="0" err="1"/>
              <a:t>Tumor</a:t>
            </a:r>
            <a:r>
              <a:rPr lang="en-GB" sz="1800" dirty="0"/>
              <a:t> response and progression were </a:t>
            </a:r>
            <a:r>
              <a:rPr lang="en-GB" sz="1800" dirty="0" smtClean="0"/>
              <a:t>assessed by </a:t>
            </a:r>
            <a:r>
              <a:rPr lang="en-GB" sz="1800" dirty="0"/>
              <a:t>the investigator according to Response </a:t>
            </a:r>
            <a:r>
              <a:rPr lang="en-GB" sz="1800" dirty="0" smtClean="0"/>
              <a:t>Evaluation </a:t>
            </a:r>
            <a:r>
              <a:rPr lang="nl-NL" sz="1800" dirty="0" smtClean="0"/>
              <a:t>Criteria </a:t>
            </a:r>
            <a:r>
              <a:rPr lang="nl-NL" sz="1800" dirty="0"/>
              <a:t>in Solid Tumors (RECIST</a:t>
            </a:r>
            <a:r>
              <a:rPr lang="nl-NL" sz="1800" dirty="0" smtClean="0"/>
              <a:t>).</a:t>
            </a:r>
            <a:endParaRPr lang="en-GB" sz="1800" dirty="0" smtClean="0"/>
          </a:p>
          <a:p>
            <a:pPr>
              <a:lnSpc>
                <a:spcPct val="150000"/>
              </a:lnSpc>
            </a:pPr>
            <a:r>
              <a:rPr lang="en-GB" sz="1800" dirty="0"/>
              <a:t>Sample size of 760 patients, needed to provide the trial with 90% power to detect a hazard ratio for death of 0.76 </a:t>
            </a:r>
            <a:r>
              <a:rPr lang="en-GB" sz="1800" dirty="0" err="1"/>
              <a:t>favoring</a:t>
            </a:r>
            <a:r>
              <a:rPr lang="en-GB" sz="1800" dirty="0"/>
              <a:t> </a:t>
            </a:r>
            <a:r>
              <a:rPr lang="en-GB" sz="1800" dirty="0" err="1"/>
              <a:t>cabozantinib</a:t>
            </a:r>
            <a:r>
              <a:rPr lang="en-GB" sz="1800" dirty="0"/>
              <a:t> over placebo with a two-sided log-rank test at a 5% level of significance.</a:t>
            </a:r>
          </a:p>
          <a:p>
            <a:pPr>
              <a:lnSpc>
                <a:spcPct val="150000"/>
              </a:lnSpc>
            </a:pPr>
            <a:endParaRPr lang="it-IT" sz="1800" dirty="0"/>
          </a:p>
        </p:txBody>
      </p:sp>
    </p:spTree>
    <p:extLst>
      <p:ext uri="{BB962C8B-B14F-4D97-AF65-F5344CB8AC3E}">
        <p14:creationId xmlns:p14="http://schemas.microsoft.com/office/powerpoint/2010/main" val="637415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0"/>
            <a:ext cx="4692669" cy="6879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875963" y="1340768"/>
            <a:ext cx="3263707" cy="6441763"/>
          </a:xfrm>
          <a:prstGeom prst="rect">
            <a:avLst/>
          </a:prstGeom>
        </p:spPr>
        <p:txBody>
          <a:bodyPr>
            <a:noAutofit/>
          </a:bodyPr>
          <a:lstStyle>
            <a:lvl1pPr marL="365760" indent="-283464">
              <a:lnSpc>
                <a:spcPct val="170000"/>
              </a:lnSpc>
              <a:spcBef>
                <a:spcPts val="600"/>
              </a:spcBef>
              <a:buClr>
                <a:schemeClr val="accent1"/>
              </a:buClr>
              <a:buSzPct val="80000"/>
              <a:buFont typeface="Wingdings 2"/>
              <a:buChar char=""/>
              <a:defRPr kumimoji="0" sz="190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extLst/>
          </a:lstStyle>
          <a:p>
            <a:r>
              <a:rPr lang="it-IT" dirty="0" err="1"/>
              <a:t>About</a:t>
            </a:r>
            <a:r>
              <a:rPr lang="it-IT" dirty="0"/>
              <a:t> 99% of </a:t>
            </a:r>
            <a:r>
              <a:rPr lang="it-IT" dirty="0" err="1"/>
              <a:t>randomized</a:t>
            </a:r>
            <a:r>
              <a:rPr lang="it-IT" dirty="0"/>
              <a:t> </a:t>
            </a:r>
            <a:r>
              <a:rPr lang="en-GB" dirty="0"/>
              <a:t>patients had received </a:t>
            </a:r>
            <a:r>
              <a:rPr lang="en-GB" dirty="0" err="1" smtClean="0"/>
              <a:t>sorafenib</a:t>
            </a:r>
            <a:endParaRPr lang="en-GB" dirty="0"/>
          </a:p>
          <a:p>
            <a:r>
              <a:rPr lang="en-GB" dirty="0"/>
              <a:t>27</a:t>
            </a:r>
            <a:r>
              <a:rPr lang="en-GB" dirty="0"/>
              <a:t>% had received two previous systemic anticancer regimens for advanced </a:t>
            </a:r>
            <a:r>
              <a:rPr lang="en-GB" dirty="0"/>
              <a:t>disease</a:t>
            </a:r>
            <a:r>
              <a:rPr lang="en-GB" dirty="0"/>
              <a:t> </a:t>
            </a:r>
            <a:r>
              <a:rPr lang="en-GB" dirty="0"/>
              <a:t>(i.e. </a:t>
            </a:r>
            <a:r>
              <a:rPr lang="en-GB" dirty="0" err="1"/>
              <a:t>Regorafenib</a:t>
            </a:r>
            <a:r>
              <a:rPr lang="en-GB" dirty="0"/>
              <a:t>)</a:t>
            </a:r>
          </a:p>
          <a:p>
            <a:endParaRPr lang="en-GB" dirty="0"/>
          </a:p>
          <a:p>
            <a:endParaRPr lang="en-GB" dirty="0"/>
          </a:p>
          <a:p>
            <a:endParaRPr lang="en-GB" dirty="0"/>
          </a:p>
        </p:txBody>
      </p:sp>
    </p:spTree>
    <p:extLst>
      <p:ext uri="{BB962C8B-B14F-4D97-AF65-F5344CB8AC3E}">
        <p14:creationId xmlns:p14="http://schemas.microsoft.com/office/powerpoint/2010/main" val="639050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3131"/>
            <a:ext cx="7498080" cy="1143000"/>
          </a:xfrm>
        </p:spPr>
        <p:txBody>
          <a:bodyPr>
            <a:normAutofit/>
          </a:bodyPr>
          <a:lstStyle/>
          <a:p>
            <a:r>
              <a:rPr lang="it-IT" sz="4000" dirty="0" smtClean="0"/>
              <a:t>End </a:t>
            </a:r>
            <a:r>
              <a:rPr lang="it-IT" sz="4000" dirty="0" err="1" smtClean="0"/>
              <a:t>points</a:t>
            </a:r>
            <a:endParaRPr lang="en-GB" sz="4000" dirty="0"/>
          </a:p>
        </p:txBody>
      </p:sp>
      <p:sp>
        <p:nvSpPr>
          <p:cNvPr id="3" name="Segnaposto contenuto 2"/>
          <p:cNvSpPr>
            <a:spLocks noGrp="1"/>
          </p:cNvSpPr>
          <p:nvPr>
            <p:ph idx="1"/>
          </p:nvPr>
        </p:nvSpPr>
        <p:spPr>
          <a:xfrm>
            <a:off x="1115616" y="1124744"/>
            <a:ext cx="7714104" cy="5544616"/>
          </a:xfrm>
        </p:spPr>
        <p:txBody>
          <a:bodyPr>
            <a:normAutofit fontScale="92500" lnSpcReduction="10000"/>
          </a:bodyPr>
          <a:lstStyle/>
          <a:p>
            <a:pPr marL="0" indent="0">
              <a:lnSpc>
                <a:spcPct val="160000"/>
              </a:lnSpc>
              <a:buNone/>
            </a:pPr>
            <a:r>
              <a:rPr lang="it-IT" sz="2000" u="sng" dirty="0" err="1" smtClean="0"/>
              <a:t>Primary</a:t>
            </a:r>
            <a:r>
              <a:rPr lang="it-IT" sz="2000" u="sng" dirty="0" smtClean="0"/>
              <a:t> end </a:t>
            </a:r>
            <a:r>
              <a:rPr lang="it-IT" sz="2000" u="sng" dirty="0" err="1" smtClean="0"/>
              <a:t>point</a:t>
            </a:r>
            <a:r>
              <a:rPr lang="it-IT" sz="2000" u="sng" dirty="0" smtClean="0"/>
              <a:t>: </a:t>
            </a:r>
          </a:p>
          <a:p>
            <a:pPr>
              <a:lnSpc>
                <a:spcPct val="160000"/>
              </a:lnSpc>
            </a:pPr>
            <a:r>
              <a:rPr lang="en-GB" sz="2000" dirty="0" smtClean="0"/>
              <a:t>overall </a:t>
            </a:r>
            <a:r>
              <a:rPr lang="en-GB" sz="2000" dirty="0"/>
              <a:t>survival, </a:t>
            </a:r>
            <a:r>
              <a:rPr lang="en-GB" sz="2000" dirty="0" smtClean="0"/>
              <a:t> defined as </a:t>
            </a:r>
            <a:r>
              <a:rPr lang="en-GB" sz="2000" dirty="0"/>
              <a:t>the time from randomization to </a:t>
            </a:r>
            <a:r>
              <a:rPr lang="en-GB" sz="2000" dirty="0" smtClean="0"/>
              <a:t>death from </a:t>
            </a:r>
            <a:r>
              <a:rPr lang="en-GB" sz="2000" dirty="0"/>
              <a:t>any </a:t>
            </a:r>
            <a:r>
              <a:rPr lang="en-GB" sz="2000" dirty="0" smtClean="0"/>
              <a:t>cause </a:t>
            </a:r>
          </a:p>
          <a:p>
            <a:pPr marL="0" indent="0">
              <a:lnSpc>
                <a:spcPct val="160000"/>
              </a:lnSpc>
              <a:buNone/>
            </a:pPr>
            <a:r>
              <a:rPr lang="en-GB" sz="2000" u="sng" dirty="0" smtClean="0"/>
              <a:t>Secondary </a:t>
            </a:r>
            <a:r>
              <a:rPr lang="en-GB" sz="2000" u="sng" dirty="0" smtClean="0"/>
              <a:t>end </a:t>
            </a:r>
            <a:r>
              <a:rPr lang="en-GB" sz="2000" u="sng" dirty="0" smtClean="0"/>
              <a:t>points: </a:t>
            </a:r>
          </a:p>
          <a:p>
            <a:pPr>
              <a:lnSpc>
                <a:spcPct val="160000"/>
              </a:lnSpc>
            </a:pPr>
            <a:r>
              <a:rPr lang="en-GB" sz="2000" dirty="0" smtClean="0"/>
              <a:t>progression-free survival defined </a:t>
            </a:r>
            <a:r>
              <a:rPr lang="en-GB" sz="2000" dirty="0"/>
              <a:t>as the </a:t>
            </a:r>
            <a:r>
              <a:rPr lang="en-GB" sz="2000" dirty="0" smtClean="0"/>
              <a:t>time from </a:t>
            </a:r>
            <a:r>
              <a:rPr lang="en-GB" sz="2000" dirty="0"/>
              <a:t>randomization to radiographic </a:t>
            </a:r>
            <a:r>
              <a:rPr lang="en-GB" sz="2000" dirty="0" smtClean="0"/>
              <a:t>progression or </a:t>
            </a:r>
            <a:r>
              <a:rPr lang="en-GB" sz="2000" dirty="0"/>
              <a:t>death from any cause, whichever occurred </a:t>
            </a:r>
            <a:r>
              <a:rPr lang="en-GB" sz="2000" dirty="0" smtClean="0"/>
              <a:t>first</a:t>
            </a:r>
            <a:endParaRPr lang="en-GB" sz="2000" dirty="0"/>
          </a:p>
          <a:p>
            <a:pPr>
              <a:lnSpc>
                <a:spcPct val="160000"/>
              </a:lnSpc>
            </a:pPr>
            <a:r>
              <a:rPr lang="en-GB" sz="2000" dirty="0" smtClean="0"/>
              <a:t>objective </a:t>
            </a:r>
            <a:r>
              <a:rPr lang="en-GB" sz="2000" dirty="0"/>
              <a:t>response rate </a:t>
            </a:r>
            <a:r>
              <a:rPr lang="en-GB" sz="2000" dirty="0" smtClean="0"/>
              <a:t>defined as the </a:t>
            </a:r>
            <a:r>
              <a:rPr lang="en-GB" sz="2000" dirty="0"/>
              <a:t>percentage of </a:t>
            </a:r>
            <a:r>
              <a:rPr lang="en-GB" sz="2000" dirty="0" smtClean="0"/>
              <a:t>patients with </a:t>
            </a:r>
            <a:r>
              <a:rPr lang="en-GB" sz="2000" dirty="0"/>
              <a:t>a confirmed complete or partial </a:t>
            </a:r>
            <a:r>
              <a:rPr lang="en-GB" sz="2000" dirty="0" smtClean="0"/>
              <a:t>response</a:t>
            </a:r>
            <a:endParaRPr lang="en-GB" sz="2000" dirty="0" smtClean="0"/>
          </a:p>
          <a:p>
            <a:pPr marL="0" indent="0">
              <a:lnSpc>
                <a:spcPct val="160000"/>
              </a:lnSpc>
              <a:buNone/>
            </a:pPr>
            <a:r>
              <a:rPr lang="en-GB" sz="2000" dirty="0" smtClean="0"/>
              <a:t>Were </a:t>
            </a:r>
            <a:r>
              <a:rPr lang="en-GB" sz="2000" dirty="0" smtClean="0"/>
              <a:t>planned </a:t>
            </a:r>
            <a:r>
              <a:rPr lang="en-GB" sz="2000" dirty="0"/>
              <a:t>up to three analyses </a:t>
            </a:r>
            <a:r>
              <a:rPr lang="en-GB" sz="2000" dirty="0" smtClean="0"/>
              <a:t>when </a:t>
            </a:r>
            <a:r>
              <a:rPr lang="en-GB" sz="2000" dirty="0"/>
              <a:t>approximately 50%, 75%, and </a:t>
            </a:r>
            <a:r>
              <a:rPr lang="en-GB" sz="2000" dirty="0" smtClean="0"/>
              <a:t>100 of </a:t>
            </a:r>
            <a:r>
              <a:rPr lang="en-GB" sz="2000" dirty="0"/>
              <a:t>the expected deaths had occurred to asses the </a:t>
            </a:r>
            <a:r>
              <a:rPr lang="en-GB" sz="2000" dirty="0" smtClean="0"/>
              <a:t>primary </a:t>
            </a:r>
            <a:r>
              <a:rPr lang="en-GB" sz="2000" dirty="0"/>
              <a:t>end </a:t>
            </a:r>
            <a:r>
              <a:rPr lang="en-GB" sz="2000" dirty="0" smtClean="0"/>
              <a:t>points.</a:t>
            </a:r>
            <a:endParaRPr lang="en-GB" sz="2000" dirty="0"/>
          </a:p>
          <a:p>
            <a:pPr>
              <a:lnSpc>
                <a:spcPct val="160000"/>
              </a:lnSpc>
            </a:pPr>
            <a:endParaRPr lang="en-GB" sz="2000" dirty="0"/>
          </a:p>
          <a:p>
            <a:pPr>
              <a:lnSpc>
                <a:spcPct val="160000"/>
              </a:lnSpc>
            </a:pPr>
            <a:endParaRPr lang="en-GB" sz="2000" dirty="0"/>
          </a:p>
        </p:txBody>
      </p:sp>
    </p:spTree>
    <p:extLst>
      <p:ext uri="{BB962C8B-B14F-4D97-AF65-F5344CB8AC3E}">
        <p14:creationId xmlns:p14="http://schemas.microsoft.com/office/powerpoint/2010/main" val="367010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67544" y="188640"/>
            <a:ext cx="8229600" cy="1143000"/>
          </a:xfrm>
        </p:spPr>
        <p:txBody>
          <a:bodyPr>
            <a:normAutofit/>
          </a:bodyPr>
          <a:lstStyle/>
          <a:p>
            <a:r>
              <a:rPr lang="it-IT" sz="4000" dirty="0" err="1" smtClean="0"/>
              <a:t>Results</a:t>
            </a:r>
            <a:r>
              <a:rPr lang="it-IT" sz="4000" dirty="0" smtClean="0"/>
              <a:t> </a:t>
            </a:r>
            <a:endParaRPr lang="en-GB" sz="4000" dirty="0"/>
          </a:p>
        </p:txBody>
      </p:sp>
      <p:sp>
        <p:nvSpPr>
          <p:cNvPr id="3" name="Segnaposto contenuto 2"/>
          <p:cNvSpPr>
            <a:spLocks noGrp="1"/>
          </p:cNvSpPr>
          <p:nvPr>
            <p:ph idx="1"/>
          </p:nvPr>
        </p:nvSpPr>
        <p:spPr>
          <a:xfrm>
            <a:off x="95151" y="1412776"/>
            <a:ext cx="4610526" cy="5760639"/>
          </a:xfrm>
        </p:spPr>
        <p:txBody>
          <a:bodyPr>
            <a:noAutofit/>
          </a:bodyPr>
          <a:lstStyle/>
          <a:p>
            <a:pPr>
              <a:lnSpc>
                <a:spcPct val="170000"/>
              </a:lnSpc>
            </a:pPr>
            <a:r>
              <a:rPr lang="it-IT" sz="1900" dirty="0" smtClean="0"/>
              <a:t>The first interim </a:t>
            </a:r>
            <a:r>
              <a:rPr lang="it-IT" sz="1900" dirty="0" err="1" smtClean="0"/>
              <a:t>analysis</a:t>
            </a:r>
            <a:r>
              <a:rPr lang="it-IT" sz="1900" dirty="0" smtClean="0"/>
              <a:t> (</a:t>
            </a:r>
            <a:r>
              <a:rPr lang="en-GB" sz="1900" dirty="0"/>
              <a:t>1</a:t>
            </a:r>
            <a:r>
              <a:rPr lang="en-GB" sz="1900" baseline="30000" dirty="0"/>
              <a:t>st</a:t>
            </a:r>
            <a:r>
              <a:rPr lang="en-GB" sz="1900" dirty="0"/>
              <a:t> of June </a:t>
            </a:r>
            <a:r>
              <a:rPr lang="en-GB" sz="1900" dirty="0" smtClean="0"/>
              <a:t>2016</a:t>
            </a:r>
            <a:r>
              <a:rPr lang="en-GB" sz="1900" dirty="0" smtClean="0"/>
              <a:t>): HR </a:t>
            </a:r>
            <a:r>
              <a:rPr lang="en-GB" sz="1900" dirty="0" smtClean="0"/>
              <a:t>for death 0,71 (p= 0,0041</a:t>
            </a:r>
            <a:r>
              <a:rPr lang="en-GB" sz="1900" dirty="0" smtClean="0"/>
              <a:t>)</a:t>
            </a:r>
            <a:endParaRPr lang="en-GB" sz="1900" dirty="0" smtClean="0"/>
          </a:p>
          <a:p>
            <a:pPr>
              <a:lnSpc>
                <a:spcPct val="170000"/>
              </a:lnSpc>
            </a:pPr>
            <a:r>
              <a:rPr lang="en-GB" sz="1900" dirty="0" smtClean="0"/>
              <a:t>At second </a:t>
            </a:r>
            <a:r>
              <a:rPr lang="en-GB" sz="1900" dirty="0"/>
              <a:t>interim </a:t>
            </a:r>
            <a:r>
              <a:rPr lang="en-GB" sz="1900" dirty="0" smtClean="0"/>
              <a:t>analysis</a:t>
            </a:r>
            <a:r>
              <a:rPr lang="en-GB" sz="1900" dirty="0"/>
              <a:t> </a:t>
            </a:r>
            <a:r>
              <a:rPr lang="en-GB" sz="1900" dirty="0" smtClean="0"/>
              <a:t>(1</a:t>
            </a:r>
            <a:r>
              <a:rPr lang="en-GB" sz="1900" baseline="30000" dirty="0" smtClean="0"/>
              <a:t>st</a:t>
            </a:r>
            <a:r>
              <a:rPr lang="en-GB" sz="1900" dirty="0" smtClean="0"/>
              <a:t> of June 2017) </a:t>
            </a:r>
            <a:r>
              <a:rPr lang="en-GB" sz="1900" dirty="0"/>
              <a:t>707 patients had undergone randomization (470 </a:t>
            </a:r>
            <a:r>
              <a:rPr lang="en-GB" sz="1900" dirty="0" err="1" smtClean="0"/>
              <a:t>cabozantinib</a:t>
            </a:r>
            <a:r>
              <a:rPr lang="en-GB" sz="1900" dirty="0"/>
              <a:t>, vs </a:t>
            </a:r>
            <a:r>
              <a:rPr lang="en-GB" sz="1900" dirty="0" smtClean="0"/>
              <a:t>237 </a:t>
            </a:r>
            <a:r>
              <a:rPr lang="en-GB" sz="1900" dirty="0"/>
              <a:t>to receive </a:t>
            </a:r>
            <a:r>
              <a:rPr lang="en-GB" sz="1900" dirty="0" smtClean="0"/>
              <a:t>placebo) </a:t>
            </a:r>
            <a:endParaRPr lang="en-GB" sz="1900" dirty="0"/>
          </a:p>
          <a:p>
            <a:pPr>
              <a:lnSpc>
                <a:spcPct val="170000"/>
              </a:lnSpc>
            </a:pPr>
            <a:r>
              <a:rPr lang="en-GB" sz="1900" dirty="0" smtClean="0"/>
              <a:t>These </a:t>
            </a:r>
            <a:r>
              <a:rPr lang="en-GB" sz="1900" dirty="0" smtClean="0"/>
              <a:t>patients made </a:t>
            </a:r>
            <a:r>
              <a:rPr lang="en-GB" sz="1900" dirty="0"/>
              <a:t>up the </a:t>
            </a:r>
            <a:r>
              <a:rPr lang="en-GB" sz="1900" dirty="0" smtClean="0"/>
              <a:t>intention-to-treat populations for the efficacy analyses.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528" y="1097978"/>
            <a:ext cx="4460468" cy="576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e 7"/>
          <p:cNvSpPr/>
          <p:nvPr/>
        </p:nvSpPr>
        <p:spPr>
          <a:xfrm>
            <a:off x="5724128" y="1916646"/>
            <a:ext cx="217877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e 9"/>
          <p:cNvSpPr/>
          <p:nvPr/>
        </p:nvSpPr>
        <p:spPr>
          <a:xfrm>
            <a:off x="4857229" y="5445224"/>
            <a:ext cx="722440" cy="180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e 10"/>
          <p:cNvSpPr/>
          <p:nvPr/>
        </p:nvSpPr>
        <p:spPr>
          <a:xfrm>
            <a:off x="6924762" y="5445224"/>
            <a:ext cx="794448" cy="180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7757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pPr algn="l"/>
            <a:r>
              <a:rPr lang="it-IT" sz="4000" dirty="0" smtClean="0"/>
              <a:t>HCC</a:t>
            </a:r>
            <a:endParaRPr lang="en-GB" sz="4000" dirty="0"/>
          </a:p>
        </p:txBody>
      </p:sp>
      <p:sp>
        <p:nvSpPr>
          <p:cNvPr id="3" name="Segnaposto contenuto 2"/>
          <p:cNvSpPr>
            <a:spLocks noGrp="1"/>
          </p:cNvSpPr>
          <p:nvPr>
            <p:ph idx="1"/>
          </p:nvPr>
        </p:nvSpPr>
        <p:spPr>
          <a:xfrm>
            <a:off x="1043608" y="1152128"/>
            <a:ext cx="8100392" cy="5733256"/>
          </a:xfrm>
        </p:spPr>
        <p:txBody>
          <a:bodyPr>
            <a:noAutofit/>
          </a:bodyPr>
          <a:lstStyle/>
          <a:p>
            <a:pPr>
              <a:lnSpc>
                <a:spcPct val="150000"/>
              </a:lnSpc>
            </a:pPr>
            <a:r>
              <a:rPr lang="en-GB" sz="2000" dirty="0"/>
              <a:t>90% of primary liver cancers </a:t>
            </a:r>
          </a:p>
          <a:p>
            <a:pPr>
              <a:lnSpc>
                <a:spcPct val="150000"/>
              </a:lnSpc>
            </a:pPr>
            <a:r>
              <a:rPr lang="en-GB" sz="2000" dirty="0" smtClean="0"/>
              <a:t>Sixth most </a:t>
            </a:r>
            <a:r>
              <a:rPr lang="en-GB" sz="2000" dirty="0"/>
              <a:t>common cancer </a:t>
            </a:r>
            <a:endParaRPr lang="en-GB" sz="2000" dirty="0" smtClean="0"/>
          </a:p>
          <a:p>
            <a:pPr marL="82296" indent="0">
              <a:lnSpc>
                <a:spcPct val="150000"/>
              </a:lnSpc>
              <a:buNone/>
            </a:pPr>
            <a:r>
              <a:rPr lang="en-GB" sz="2000" dirty="0" smtClean="0"/>
              <a:t>worldwide</a:t>
            </a:r>
            <a:endParaRPr lang="en-GB" sz="2000" dirty="0"/>
          </a:p>
          <a:p>
            <a:pPr>
              <a:lnSpc>
                <a:spcPct val="150000"/>
              </a:lnSpc>
            </a:pPr>
            <a:r>
              <a:rPr lang="en-GB" sz="2000" dirty="0" smtClean="0"/>
              <a:t>Globally </a:t>
            </a:r>
            <a:r>
              <a:rPr lang="en-GB" sz="2000" dirty="0"/>
              <a:t>854,000 new cases </a:t>
            </a:r>
            <a:endParaRPr lang="en-GB" sz="2000" dirty="0" smtClean="0"/>
          </a:p>
          <a:p>
            <a:pPr marL="82296" indent="0">
              <a:lnSpc>
                <a:spcPct val="150000"/>
              </a:lnSpc>
              <a:buNone/>
            </a:pPr>
            <a:r>
              <a:rPr lang="en-GB" sz="2000" dirty="0" smtClean="0"/>
              <a:t>and 810,000 deaths per year 	</a:t>
            </a:r>
            <a:r>
              <a:rPr lang="en-GB" sz="2000" dirty="0" smtClean="0"/>
              <a:t>                </a:t>
            </a:r>
            <a:endParaRPr lang="en-GB" sz="2000" dirty="0" smtClean="0"/>
          </a:p>
          <a:p>
            <a:pPr>
              <a:lnSpc>
                <a:spcPct val="150000"/>
              </a:lnSpc>
            </a:pPr>
            <a:r>
              <a:rPr lang="en-GB" sz="2000" dirty="0" smtClean="0"/>
              <a:t>65,000 cases/year in </a:t>
            </a:r>
            <a:r>
              <a:rPr lang="en-GB" sz="2000" dirty="0" smtClean="0"/>
              <a:t>Europe</a:t>
            </a:r>
            <a:r>
              <a:rPr lang="en-GB" sz="1000" dirty="0"/>
              <a:t>                                          Journal of Hepatology 2018 vol. 69           </a:t>
            </a:r>
            <a:endParaRPr lang="en-GB" sz="2000" dirty="0" smtClean="0"/>
          </a:p>
          <a:p>
            <a:pPr>
              <a:lnSpc>
                <a:spcPct val="150000"/>
              </a:lnSpc>
            </a:pPr>
            <a:endParaRPr lang="en-GB" sz="2000" dirty="0"/>
          </a:p>
          <a:p>
            <a:pPr>
              <a:lnSpc>
                <a:spcPct val="150000"/>
              </a:lnSpc>
            </a:pPr>
            <a:r>
              <a:rPr lang="en-GB" sz="2000" dirty="0"/>
              <a:t>Risk factor worldwide:  </a:t>
            </a:r>
            <a:r>
              <a:rPr lang="en-GB" sz="2000" dirty="0" smtClean="0"/>
              <a:t>54% HBV </a:t>
            </a:r>
            <a:r>
              <a:rPr lang="en-GB" sz="2000" dirty="0"/>
              <a:t>infection,  </a:t>
            </a:r>
            <a:r>
              <a:rPr lang="en-GB" sz="2000" dirty="0" smtClean="0"/>
              <a:t>31% HCV  infection, </a:t>
            </a:r>
          </a:p>
          <a:p>
            <a:pPr marL="82296" indent="0">
              <a:lnSpc>
                <a:spcPct val="150000"/>
              </a:lnSpc>
              <a:buNone/>
            </a:pPr>
            <a:r>
              <a:rPr lang="en-GB" sz="2000" dirty="0" smtClean="0"/>
              <a:t>15</a:t>
            </a:r>
            <a:r>
              <a:rPr lang="en-GB" sz="2000" dirty="0"/>
              <a:t>% other causes </a:t>
            </a:r>
            <a:r>
              <a:rPr lang="en-GB" sz="2000" dirty="0" smtClean="0"/>
              <a:t>(i.e. alcohol abuse, </a:t>
            </a:r>
            <a:r>
              <a:rPr lang="it-IT" sz="2000" dirty="0" smtClean="0"/>
              <a:t>NASH)</a:t>
            </a:r>
            <a:endParaRPr lang="en-GB" sz="2000" dirty="0"/>
          </a:p>
          <a:p>
            <a:pPr>
              <a:lnSpc>
                <a:spcPct val="150000"/>
              </a:lnSpc>
            </a:pPr>
            <a:r>
              <a:rPr lang="en-GB" sz="2000" dirty="0" smtClean="0"/>
              <a:t>In </a:t>
            </a:r>
            <a:r>
              <a:rPr lang="en-GB" sz="2000" dirty="0"/>
              <a:t>more than 70% of </a:t>
            </a:r>
            <a:r>
              <a:rPr lang="en-GB" sz="2000" dirty="0" smtClean="0"/>
              <a:t>all HCC cases in advanced </a:t>
            </a:r>
            <a:r>
              <a:rPr lang="en-GB" sz="2000" dirty="0"/>
              <a:t>liver </a:t>
            </a:r>
            <a:r>
              <a:rPr lang="en-GB" sz="2000" dirty="0" smtClean="0"/>
              <a:t>cirrhosis </a:t>
            </a:r>
          </a:p>
          <a:p>
            <a:pPr>
              <a:lnSpc>
                <a:spcPct val="150000"/>
              </a:lnSpc>
            </a:pPr>
            <a:endParaRPr lang="en-GB" sz="2000" dirty="0" smtClean="0"/>
          </a:p>
        </p:txBody>
      </p:sp>
      <p:pic>
        <p:nvPicPr>
          <p:cNvPr id="1030" name="Picture 6" descr="Risultati immagini per mai risk factor for HCC in eur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32747"/>
            <a:ext cx="4551838" cy="3562748"/>
          </a:xfrm>
          <a:prstGeom prst="rect">
            <a:avLst/>
          </a:prstGeom>
          <a:noFill/>
          <a:extLst>
            <a:ext uri="{909E8E84-426E-40DD-AFC4-6F175D3DCCD1}">
              <a14:hiddenFill xmlns:a14="http://schemas.microsoft.com/office/drawing/2010/main">
                <a:solidFill>
                  <a:srgbClr val="FFFFFF"/>
                </a:solidFill>
              </a14:hiddenFill>
            </a:ext>
          </a:extLst>
        </p:spPr>
      </p:pic>
      <p:sp>
        <p:nvSpPr>
          <p:cNvPr id="5" name="Ovale 4"/>
          <p:cNvSpPr/>
          <p:nvPr/>
        </p:nvSpPr>
        <p:spPr>
          <a:xfrm>
            <a:off x="4572001" y="2341306"/>
            <a:ext cx="867770" cy="3326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e 5"/>
          <p:cNvSpPr/>
          <p:nvPr/>
        </p:nvSpPr>
        <p:spPr>
          <a:xfrm>
            <a:off x="5814833" y="2341306"/>
            <a:ext cx="867770" cy="3326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650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it-IT" sz="4000" dirty="0" err="1" smtClean="0"/>
              <a:t>Results</a:t>
            </a:r>
            <a:r>
              <a:rPr lang="it-IT" sz="4000" dirty="0" smtClean="0"/>
              <a:t> </a:t>
            </a:r>
            <a:endParaRPr lang="en-GB" sz="4000" dirty="0"/>
          </a:p>
        </p:txBody>
      </p:sp>
      <p:sp>
        <p:nvSpPr>
          <p:cNvPr id="3" name="Segnaposto contenuto 2"/>
          <p:cNvSpPr>
            <a:spLocks noGrp="1"/>
          </p:cNvSpPr>
          <p:nvPr>
            <p:ph idx="1"/>
          </p:nvPr>
        </p:nvSpPr>
        <p:spPr>
          <a:xfrm>
            <a:off x="0" y="918282"/>
            <a:ext cx="4474840" cy="5939718"/>
          </a:xfrm>
        </p:spPr>
        <p:txBody>
          <a:bodyPr>
            <a:noAutofit/>
          </a:bodyPr>
          <a:lstStyle/>
          <a:p>
            <a:pPr>
              <a:lnSpc>
                <a:spcPct val="170000"/>
              </a:lnSpc>
            </a:pPr>
            <a:r>
              <a:rPr lang="en-GB" sz="1800" dirty="0" smtClean="0"/>
              <a:t>Median </a:t>
            </a:r>
            <a:r>
              <a:rPr lang="en-GB" sz="1800" dirty="0"/>
              <a:t>overall </a:t>
            </a:r>
            <a:r>
              <a:rPr lang="en-GB" sz="1800" dirty="0" smtClean="0"/>
              <a:t>survival:  </a:t>
            </a:r>
            <a:r>
              <a:rPr lang="en-GB" sz="1800" dirty="0" err="1" smtClean="0"/>
              <a:t>Cabozantinib</a:t>
            </a:r>
            <a:r>
              <a:rPr lang="en-GB" sz="1800" dirty="0" smtClean="0"/>
              <a:t> 10.2  months (95</a:t>
            </a:r>
            <a:r>
              <a:rPr lang="en-GB" sz="1800" dirty="0"/>
              <a:t>% confidence interval [CI], 9.1 to 12.0</a:t>
            </a:r>
            <a:r>
              <a:rPr lang="en-GB" sz="1800" dirty="0" smtClean="0"/>
              <a:t>)</a:t>
            </a:r>
            <a:r>
              <a:rPr lang="en-GB" sz="1800" dirty="0"/>
              <a:t> </a:t>
            </a:r>
            <a:r>
              <a:rPr lang="en-GB" sz="1800" dirty="0" smtClean="0"/>
              <a:t>vs Placebo 8.0 months (</a:t>
            </a:r>
            <a:r>
              <a:rPr lang="en-GB" sz="1800" dirty="0"/>
              <a:t>95% CI, </a:t>
            </a:r>
            <a:r>
              <a:rPr lang="en-GB" sz="1800" dirty="0" smtClean="0"/>
              <a:t>6.8 to 9.4; p=0,005). </a:t>
            </a:r>
          </a:p>
          <a:p>
            <a:pPr>
              <a:lnSpc>
                <a:spcPct val="170000"/>
              </a:lnSpc>
            </a:pPr>
            <a:r>
              <a:rPr lang="en-GB" sz="1800" dirty="0" smtClean="0"/>
              <a:t>The stratified Hazard Ratio </a:t>
            </a:r>
            <a:r>
              <a:rPr lang="en-GB" sz="1800" dirty="0"/>
              <a:t>for death was 0.76 (95% CI, </a:t>
            </a:r>
            <a:r>
              <a:rPr lang="en-GB" sz="1800" dirty="0" smtClean="0"/>
              <a:t>0.63 to 0.92;  p-value= 0,005) </a:t>
            </a:r>
          </a:p>
          <a:p>
            <a:pPr>
              <a:lnSpc>
                <a:spcPct val="170000"/>
              </a:lnSpc>
            </a:pPr>
            <a:r>
              <a:rPr lang="en-GB" sz="1800" dirty="0" smtClean="0"/>
              <a:t>Partial </a:t>
            </a:r>
            <a:r>
              <a:rPr lang="en-GB" sz="1800" dirty="0" err="1" smtClean="0"/>
              <a:t>tumor</a:t>
            </a:r>
            <a:r>
              <a:rPr lang="en-GB" sz="1800" dirty="0" smtClean="0"/>
              <a:t> response rate </a:t>
            </a:r>
          </a:p>
          <a:p>
            <a:pPr marL="0" indent="0">
              <a:lnSpc>
                <a:spcPct val="170000"/>
              </a:lnSpc>
              <a:buNone/>
            </a:pPr>
            <a:r>
              <a:rPr lang="en-GB" sz="1800" dirty="0" smtClean="0"/>
              <a:t>     4% </a:t>
            </a:r>
            <a:r>
              <a:rPr lang="en-GB" sz="1800" dirty="0"/>
              <a:t>i</a:t>
            </a:r>
            <a:r>
              <a:rPr lang="en-GB" sz="1800" dirty="0" smtClean="0"/>
              <a:t>n </a:t>
            </a:r>
            <a:r>
              <a:rPr lang="en-GB" sz="1800" dirty="0" err="1" smtClean="0"/>
              <a:t>cabozantinib</a:t>
            </a:r>
            <a:r>
              <a:rPr lang="en-GB" sz="1800" dirty="0" smtClean="0"/>
              <a:t> </a:t>
            </a:r>
            <a:r>
              <a:rPr lang="en-GB" sz="1800" dirty="0"/>
              <a:t>group </a:t>
            </a:r>
            <a:r>
              <a:rPr lang="en-GB" sz="1800" dirty="0" smtClean="0"/>
              <a:t>vs </a:t>
            </a:r>
          </a:p>
          <a:p>
            <a:pPr marL="0" indent="0">
              <a:lnSpc>
                <a:spcPct val="170000"/>
              </a:lnSpc>
              <a:buNone/>
            </a:pPr>
            <a:r>
              <a:rPr lang="en-GB" sz="1800" dirty="0" smtClean="0"/>
              <a:t>&lt;1</a:t>
            </a:r>
            <a:r>
              <a:rPr lang="en-GB" sz="1800" dirty="0"/>
              <a:t>% </a:t>
            </a:r>
            <a:r>
              <a:rPr lang="en-GB" sz="1800" dirty="0" smtClean="0"/>
              <a:t>in </a:t>
            </a:r>
            <a:r>
              <a:rPr lang="en-GB" sz="1800" dirty="0"/>
              <a:t>the </a:t>
            </a:r>
            <a:r>
              <a:rPr lang="en-GB" sz="1800" dirty="0" smtClean="0"/>
              <a:t>placebo group (P </a:t>
            </a:r>
            <a:r>
              <a:rPr lang="en-GB" sz="1800" dirty="0"/>
              <a:t>= 0.009) </a:t>
            </a:r>
            <a:endParaRPr lang="en-GB" sz="1800"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802655"/>
            <a:ext cx="39147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952" y="3898057"/>
            <a:ext cx="5663297" cy="295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666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7474" y="0"/>
            <a:ext cx="8229600" cy="1143000"/>
          </a:xfrm>
        </p:spPr>
        <p:txBody>
          <a:bodyPr>
            <a:normAutofit/>
          </a:bodyPr>
          <a:lstStyle/>
          <a:p>
            <a:r>
              <a:rPr lang="it-IT" sz="4000" dirty="0" err="1" smtClean="0"/>
              <a:t>Results</a:t>
            </a:r>
            <a:r>
              <a:rPr lang="it-IT" sz="4000" dirty="0" smtClean="0"/>
              <a:t> </a:t>
            </a:r>
            <a:endParaRPr lang="en-GB" sz="4000" dirty="0"/>
          </a:p>
        </p:txBody>
      </p:sp>
      <p:sp>
        <p:nvSpPr>
          <p:cNvPr id="3" name="Segnaposto contenuto 2"/>
          <p:cNvSpPr>
            <a:spLocks noGrp="1"/>
          </p:cNvSpPr>
          <p:nvPr>
            <p:ph idx="1"/>
          </p:nvPr>
        </p:nvSpPr>
        <p:spPr>
          <a:xfrm>
            <a:off x="0" y="836712"/>
            <a:ext cx="4480570" cy="6021288"/>
          </a:xfrm>
        </p:spPr>
        <p:txBody>
          <a:bodyPr>
            <a:noAutofit/>
          </a:bodyPr>
          <a:lstStyle/>
          <a:p>
            <a:pPr>
              <a:lnSpc>
                <a:spcPct val="170000"/>
              </a:lnSpc>
            </a:pPr>
            <a:r>
              <a:rPr lang="en-GB" sz="1800" dirty="0"/>
              <a:t>Disease control : 64% (300 patients) in the </a:t>
            </a:r>
            <a:r>
              <a:rPr lang="en-GB" sz="1800" dirty="0" err="1"/>
              <a:t>cabozantinib</a:t>
            </a:r>
            <a:r>
              <a:rPr lang="en-GB" sz="1800" dirty="0"/>
              <a:t> </a:t>
            </a:r>
            <a:r>
              <a:rPr lang="en-GB" sz="1800" dirty="0" smtClean="0"/>
              <a:t>group vs 33</a:t>
            </a:r>
            <a:r>
              <a:rPr lang="en-GB" sz="1800" dirty="0"/>
              <a:t>% (79 patients) </a:t>
            </a:r>
            <a:r>
              <a:rPr lang="en-GB" sz="1800" dirty="0" smtClean="0"/>
              <a:t>          </a:t>
            </a:r>
            <a:r>
              <a:rPr lang="en-GB" sz="1800" dirty="0"/>
              <a:t>in the placebo </a:t>
            </a:r>
            <a:r>
              <a:rPr lang="en-GB" sz="1800" dirty="0" smtClean="0"/>
              <a:t>group (p=0,009).</a:t>
            </a:r>
            <a:endParaRPr lang="en-GB" sz="1800" dirty="0"/>
          </a:p>
          <a:p>
            <a:pPr>
              <a:lnSpc>
                <a:spcPct val="170000"/>
              </a:lnSpc>
            </a:pPr>
            <a:r>
              <a:rPr lang="en-GB" sz="1800" dirty="0" smtClean="0"/>
              <a:t>The </a:t>
            </a:r>
            <a:r>
              <a:rPr lang="en-GB" sz="1800" dirty="0"/>
              <a:t>median progression-free survival according to RECIST</a:t>
            </a:r>
            <a:r>
              <a:rPr lang="en-GB" sz="1800" dirty="0" smtClean="0"/>
              <a:t>, </a:t>
            </a:r>
            <a:r>
              <a:rPr lang="en-GB" sz="1800" dirty="0"/>
              <a:t>as assessed by the investigator, was 5.2 months (95% CI, 4.0 to 5.5) in the </a:t>
            </a:r>
            <a:r>
              <a:rPr lang="en-GB" sz="1800" dirty="0" err="1"/>
              <a:t>cabozantinib</a:t>
            </a:r>
            <a:r>
              <a:rPr lang="en-GB" sz="1800" dirty="0"/>
              <a:t> group and 1.9 months (95% CI, 1.9 to 1.9) in the placebo group. </a:t>
            </a:r>
            <a:endParaRPr lang="en-GB" sz="1800" dirty="0" smtClean="0"/>
          </a:p>
          <a:p>
            <a:pPr>
              <a:lnSpc>
                <a:spcPct val="170000"/>
              </a:lnSpc>
            </a:pPr>
            <a:r>
              <a:rPr lang="en-GB" sz="1800" dirty="0" smtClean="0"/>
              <a:t>The </a:t>
            </a:r>
            <a:r>
              <a:rPr lang="en-GB" sz="1800" dirty="0"/>
              <a:t>stratified hazard ratio for disease progression </a:t>
            </a:r>
            <a:r>
              <a:rPr lang="en-GB" sz="1800" dirty="0" smtClean="0"/>
              <a:t>was </a:t>
            </a:r>
            <a:r>
              <a:rPr lang="en-GB" sz="1800" dirty="0"/>
              <a:t>0.44 (95% CI, 0.36 to 0.52; P&lt;0.001) </a:t>
            </a:r>
            <a:endParaRPr lang="en-GB" sz="1800" dirty="0" smtClean="0"/>
          </a:p>
          <a:p>
            <a:pPr>
              <a:lnSpc>
                <a:spcPct val="170000"/>
              </a:lnSpc>
            </a:pPr>
            <a:endParaRPr lang="en-GB"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873" y="1484784"/>
            <a:ext cx="4663430" cy="372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495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rot="5400000">
            <a:off x="1684430" y="-459406"/>
            <a:ext cx="6628383" cy="8219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0" y="-171400"/>
            <a:ext cx="7498080" cy="1143000"/>
          </a:xfrm>
        </p:spPr>
        <p:txBody>
          <a:bodyPr>
            <a:normAutofit/>
          </a:bodyPr>
          <a:lstStyle/>
          <a:p>
            <a:r>
              <a:rPr lang="it-IT" sz="3600" dirty="0" err="1" smtClean="0"/>
              <a:t>Results</a:t>
            </a:r>
            <a:r>
              <a:rPr lang="it-IT" sz="3600" dirty="0" smtClean="0"/>
              <a:t> </a:t>
            </a:r>
            <a:endParaRPr lang="en-GB" sz="3600" dirty="0"/>
          </a:p>
        </p:txBody>
      </p:sp>
      <p:sp>
        <p:nvSpPr>
          <p:cNvPr id="4" name="Ovale 3"/>
          <p:cNvSpPr/>
          <p:nvPr/>
        </p:nvSpPr>
        <p:spPr>
          <a:xfrm>
            <a:off x="953202" y="4957354"/>
            <a:ext cx="124253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e 5"/>
          <p:cNvSpPr/>
          <p:nvPr/>
        </p:nvSpPr>
        <p:spPr>
          <a:xfrm>
            <a:off x="911469" y="2997266"/>
            <a:ext cx="93610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p:cNvSpPr/>
          <p:nvPr/>
        </p:nvSpPr>
        <p:spPr>
          <a:xfrm>
            <a:off x="4572000" y="4952800"/>
            <a:ext cx="151189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e 7"/>
          <p:cNvSpPr/>
          <p:nvPr/>
        </p:nvSpPr>
        <p:spPr>
          <a:xfrm>
            <a:off x="4588206" y="2997266"/>
            <a:ext cx="149568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911469" y="5301208"/>
            <a:ext cx="93610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e 9"/>
          <p:cNvSpPr/>
          <p:nvPr/>
        </p:nvSpPr>
        <p:spPr>
          <a:xfrm>
            <a:off x="4572000" y="5362550"/>
            <a:ext cx="1491157"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e 11"/>
          <p:cNvSpPr/>
          <p:nvPr/>
        </p:nvSpPr>
        <p:spPr>
          <a:xfrm>
            <a:off x="7092280" y="5370934"/>
            <a:ext cx="1491157"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4318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71400"/>
            <a:ext cx="7498080" cy="1143000"/>
          </a:xfrm>
        </p:spPr>
        <p:txBody>
          <a:bodyPr>
            <a:normAutofit/>
          </a:bodyPr>
          <a:lstStyle/>
          <a:p>
            <a:r>
              <a:rPr lang="it-IT" sz="4000" dirty="0" err="1"/>
              <a:t>S</a:t>
            </a:r>
            <a:r>
              <a:rPr lang="it-IT" sz="4000" dirty="0" err="1" smtClean="0"/>
              <a:t>afety</a:t>
            </a:r>
            <a:endParaRPr lang="en-GB" sz="4000" dirty="0"/>
          </a:p>
        </p:txBody>
      </p:sp>
      <p:sp>
        <p:nvSpPr>
          <p:cNvPr id="3" name="Segnaposto contenuto 2"/>
          <p:cNvSpPr>
            <a:spLocks noGrp="1"/>
          </p:cNvSpPr>
          <p:nvPr>
            <p:ph idx="1"/>
          </p:nvPr>
        </p:nvSpPr>
        <p:spPr>
          <a:xfrm>
            <a:off x="915722" y="1196752"/>
            <a:ext cx="8229600" cy="6336704"/>
          </a:xfrm>
        </p:spPr>
        <p:txBody>
          <a:bodyPr>
            <a:noAutofit/>
          </a:bodyPr>
          <a:lstStyle/>
          <a:p>
            <a:r>
              <a:rPr lang="en-GB" sz="2000" dirty="0"/>
              <a:t>The rate of discontinuation of </a:t>
            </a:r>
            <a:r>
              <a:rPr lang="en-GB" sz="2000" dirty="0" err="1"/>
              <a:t>cabozantinib</a:t>
            </a:r>
            <a:r>
              <a:rPr lang="en-GB" sz="2000" dirty="0"/>
              <a:t> owing to adverse events related to the trial regimen was 16% (76 patients) in the </a:t>
            </a:r>
            <a:r>
              <a:rPr lang="en-GB" sz="2000" dirty="0" err="1"/>
              <a:t>cabozantinib</a:t>
            </a:r>
            <a:r>
              <a:rPr lang="en-GB" sz="2000" dirty="0"/>
              <a:t> group vs 3% (7 patients) in the placebo group. </a:t>
            </a:r>
            <a:endParaRPr lang="en-GB" sz="2000" dirty="0" smtClean="0"/>
          </a:p>
          <a:p>
            <a:endParaRPr lang="en-GB" sz="2000" dirty="0"/>
          </a:p>
          <a:p>
            <a:r>
              <a:rPr lang="en-GB" sz="2000" dirty="0" smtClean="0"/>
              <a:t>Dose </a:t>
            </a:r>
            <a:r>
              <a:rPr lang="en-GB" sz="2000" dirty="0"/>
              <a:t>reductions occurred in 291 patients (62%) in the </a:t>
            </a:r>
            <a:r>
              <a:rPr lang="en-GB" sz="2000" dirty="0" err="1"/>
              <a:t>cabozantinib</a:t>
            </a:r>
            <a:r>
              <a:rPr lang="en-GB" sz="2000" dirty="0"/>
              <a:t> group vs 30 patients (13%) in the placebo group. </a:t>
            </a:r>
          </a:p>
          <a:p>
            <a:endParaRPr lang="en-GB" sz="2000" dirty="0"/>
          </a:p>
          <a:p>
            <a:r>
              <a:rPr lang="en-GB" sz="2000" dirty="0" smtClean="0"/>
              <a:t>The </a:t>
            </a:r>
            <a:r>
              <a:rPr lang="en-GB" sz="2000" dirty="0"/>
              <a:t>median average daily dose was 35.8 mg for </a:t>
            </a:r>
            <a:r>
              <a:rPr lang="en-GB" sz="2000" dirty="0" err="1"/>
              <a:t>cabozantinib</a:t>
            </a:r>
            <a:r>
              <a:rPr lang="en-GB" sz="2000" dirty="0"/>
              <a:t> and 58.9 mg for </a:t>
            </a:r>
            <a:r>
              <a:rPr lang="en-GB" sz="2000" dirty="0" smtClean="0"/>
              <a:t>placebo</a:t>
            </a:r>
          </a:p>
          <a:p>
            <a:pPr marL="82296" indent="0">
              <a:buNone/>
            </a:pPr>
            <a:endParaRPr lang="en-GB" sz="2000" dirty="0" smtClean="0"/>
          </a:p>
          <a:p>
            <a:r>
              <a:rPr lang="en-GB" sz="2000" dirty="0"/>
              <a:t>Safety and the severity of adverse events was assessed by the investigator according to the </a:t>
            </a:r>
            <a:r>
              <a:rPr lang="en-GB" sz="2000" dirty="0" smtClean="0"/>
              <a:t>Common </a:t>
            </a:r>
            <a:r>
              <a:rPr lang="en-GB" sz="2000" dirty="0"/>
              <a:t>Terminology Criteria for Adverse Events</a:t>
            </a:r>
            <a:r>
              <a:rPr lang="en-GB" sz="2000" dirty="0" smtClean="0"/>
              <a:t>. </a:t>
            </a:r>
            <a:endParaRPr lang="en-GB" sz="2000" dirty="0" smtClean="0"/>
          </a:p>
          <a:p>
            <a:endParaRPr lang="en-GB" sz="2000" dirty="0"/>
          </a:p>
          <a:p>
            <a:r>
              <a:rPr lang="en-GB" sz="2000" dirty="0"/>
              <a:t>Toxicity grading: mild (Grade 1), moderate (Grade 2), severe (Grade 3), or life-threatening (Grade 4), death (Grade 5). </a:t>
            </a:r>
            <a:endParaRPr lang="en-GB" sz="2000" dirty="0" smtClean="0"/>
          </a:p>
          <a:p>
            <a:endParaRPr lang="en-GB" sz="2400" dirty="0" smtClean="0"/>
          </a:p>
        </p:txBody>
      </p:sp>
    </p:spTree>
    <p:extLst>
      <p:ext uri="{BB962C8B-B14F-4D97-AF65-F5344CB8AC3E}">
        <p14:creationId xmlns:p14="http://schemas.microsoft.com/office/powerpoint/2010/main" val="1874232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99472"/>
            <a:ext cx="4042792" cy="5904656"/>
          </a:xfrm>
        </p:spPr>
        <p:txBody>
          <a:bodyPr>
            <a:normAutofit fontScale="62500" lnSpcReduction="20000"/>
          </a:bodyPr>
          <a:lstStyle/>
          <a:p>
            <a:pPr>
              <a:lnSpc>
                <a:spcPct val="170000"/>
              </a:lnSpc>
            </a:pPr>
            <a:r>
              <a:rPr lang="en-GB" dirty="0"/>
              <a:t>Adverse events </a:t>
            </a:r>
            <a:r>
              <a:rPr lang="en-GB" dirty="0" smtClean="0"/>
              <a:t>rate: 99</a:t>
            </a:r>
            <a:r>
              <a:rPr lang="en-GB" dirty="0"/>
              <a:t>% </a:t>
            </a:r>
            <a:r>
              <a:rPr lang="en-GB" dirty="0" smtClean="0"/>
              <a:t>in the </a:t>
            </a:r>
            <a:r>
              <a:rPr lang="en-GB" dirty="0" err="1" smtClean="0"/>
              <a:t>cabozantinib</a:t>
            </a:r>
            <a:r>
              <a:rPr lang="en-GB" dirty="0" smtClean="0"/>
              <a:t> </a:t>
            </a:r>
            <a:r>
              <a:rPr lang="en-GB" dirty="0"/>
              <a:t>group </a:t>
            </a:r>
            <a:r>
              <a:rPr lang="en-GB" dirty="0" smtClean="0"/>
              <a:t>vs </a:t>
            </a:r>
            <a:r>
              <a:rPr lang="en-GB" dirty="0"/>
              <a:t>in 92% in the </a:t>
            </a:r>
            <a:r>
              <a:rPr lang="en-GB" dirty="0" smtClean="0"/>
              <a:t>placebo group</a:t>
            </a:r>
          </a:p>
          <a:p>
            <a:pPr>
              <a:lnSpc>
                <a:spcPct val="170000"/>
              </a:lnSpc>
            </a:pPr>
            <a:r>
              <a:rPr lang="en-GB" dirty="0" smtClean="0"/>
              <a:t>Grade 3-4 Adverse </a:t>
            </a:r>
            <a:r>
              <a:rPr lang="en-GB" dirty="0"/>
              <a:t>events </a:t>
            </a:r>
            <a:r>
              <a:rPr lang="en-GB" dirty="0" smtClean="0"/>
              <a:t>: 68</a:t>
            </a:r>
            <a:r>
              <a:rPr lang="en-GB" dirty="0"/>
              <a:t>% </a:t>
            </a:r>
            <a:r>
              <a:rPr lang="en-GB" dirty="0" smtClean="0"/>
              <a:t>in </a:t>
            </a:r>
            <a:r>
              <a:rPr lang="en-GB" dirty="0"/>
              <a:t>the </a:t>
            </a:r>
            <a:r>
              <a:rPr lang="en-GB" dirty="0" err="1" smtClean="0"/>
              <a:t>cabozantinib</a:t>
            </a:r>
            <a:r>
              <a:rPr lang="en-GB" dirty="0" smtClean="0"/>
              <a:t> group vs in </a:t>
            </a:r>
            <a:r>
              <a:rPr lang="en-GB" dirty="0"/>
              <a:t>36% in the placebo </a:t>
            </a:r>
            <a:r>
              <a:rPr lang="en-GB" dirty="0" smtClean="0"/>
              <a:t>group</a:t>
            </a:r>
          </a:p>
          <a:p>
            <a:pPr>
              <a:lnSpc>
                <a:spcPct val="170000"/>
              </a:lnSpc>
            </a:pPr>
            <a:r>
              <a:rPr lang="en-GB" dirty="0" smtClean="0"/>
              <a:t>Most common adverse events: Palmar-plantar </a:t>
            </a:r>
            <a:r>
              <a:rPr lang="en-GB" dirty="0" err="1" smtClean="0"/>
              <a:t>erythrodysesthesia</a:t>
            </a:r>
            <a:r>
              <a:rPr lang="en-GB" dirty="0" smtClean="0"/>
              <a:t> (17</a:t>
            </a:r>
            <a:r>
              <a:rPr lang="en-GB" dirty="0"/>
              <a:t>% vs </a:t>
            </a:r>
            <a:r>
              <a:rPr lang="en-GB" dirty="0" smtClean="0"/>
              <a:t>0%);  Hypertension </a:t>
            </a:r>
            <a:r>
              <a:rPr lang="en-GB" dirty="0"/>
              <a:t>(16% vs 2</a:t>
            </a:r>
            <a:r>
              <a:rPr lang="en-GB" dirty="0" smtClean="0"/>
              <a:t>%);  Increased AST (12</a:t>
            </a:r>
            <a:r>
              <a:rPr lang="en-GB" dirty="0"/>
              <a:t>% vs 7</a:t>
            </a:r>
            <a:r>
              <a:rPr lang="en-GB" dirty="0" smtClean="0"/>
              <a:t>%); Fatigue </a:t>
            </a:r>
            <a:r>
              <a:rPr lang="en-GB" dirty="0"/>
              <a:t>(10% vs 4</a:t>
            </a:r>
            <a:r>
              <a:rPr lang="en-GB" dirty="0" smtClean="0"/>
              <a:t>%); </a:t>
            </a:r>
            <a:r>
              <a:rPr lang="en-GB" dirty="0" err="1" smtClean="0"/>
              <a:t>Diarrhea</a:t>
            </a:r>
            <a:r>
              <a:rPr lang="en-GB" dirty="0" smtClean="0"/>
              <a:t> </a:t>
            </a:r>
            <a:r>
              <a:rPr lang="en-GB" dirty="0"/>
              <a:t>(10% vs 2</a:t>
            </a:r>
            <a:r>
              <a:rPr lang="en-GB" dirty="0" smtClean="0"/>
              <a:t>%).</a:t>
            </a:r>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880" y="-1"/>
            <a:ext cx="5220072" cy="760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e 4"/>
          <p:cNvSpPr/>
          <p:nvPr/>
        </p:nvSpPr>
        <p:spPr>
          <a:xfrm>
            <a:off x="4177422" y="1355023"/>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e 7"/>
          <p:cNvSpPr/>
          <p:nvPr/>
        </p:nvSpPr>
        <p:spPr>
          <a:xfrm>
            <a:off x="4197880" y="2003095"/>
            <a:ext cx="129614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4197880" y="2435143"/>
            <a:ext cx="129614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olo 1"/>
          <p:cNvSpPr>
            <a:spLocks noGrp="1"/>
          </p:cNvSpPr>
          <p:nvPr>
            <p:ph type="title"/>
          </p:nvPr>
        </p:nvSpPr>
        <p:spPr>
          <a:xfrm>
            <a:off x="323528" y="-171400"/>
            <a:ext cx="7498080" cy="1143000"/>
          </a:xfrm>
        </p:spPr>
        <p:txBody>
          <a:bodyPr>
            <a:normAutofit/>
          </a:bodyPr>
          <a:lstStyle/>
          <a:p>
            <a:r>
              <a:rPr lang="it-IT" sz="4000" dirty="0" err="1" smtClean="0"/>
              <a:t>Adverse</a:t>
            </a:r>
            <a:r>
              <a:rPr lang="it-IT" sz="4000" dirty="0" smtClean="0"/>
              <a:t> </a:t>
            </a:r>
            <a:r>
              <a:rPr lang="it-IT" sz="4000" dirty="0" err="1" smtClean="0"/>
              <a:t>Events</a:t>
            </a:r>
            <a:endParaRPr lang="en-GB" sz="4000" dirty="0"/>
          </a:p>
        </p:txBody>
      </p:sp>
    </p:spTree>
    <p:extLst>
      <p:ext uri="{BB962C8B-B14F-4D97-AF65-F5344CB8AC3E}">
        <p14:creationId xmlns:p14="http://schemas.microsoft.com/office/powerpoint/2010/main" val="429319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15616" y="1412776"/>
            <a:ext cx="7498080" cy="4800600"/>
          </a:xfrm>
        </p:spPr>
        <p:txBody>
          <a:bodyPr>
            <a:normAutofit lnSpcReduction="10000"/>
          </a:bodyPr>
          <a:lstStyle/>
          <a:p>
            <a:pPr>
              <a:lnSpc>
                <a:spcPct val="150000"/>
              </a:lnSpc>
            </a:pPr>
            <a:r>
              <a:rPr lang="en-GB" sz="2000" dirty="0" smtClean="0"/>
              <a:t>Grade </a:t>
            </a:r>
            <a:r>
              <a:rPr lang="en-GB" sz="2000" dirty="0"/>
              <a:t>5 adverse events </a:t>
            </a:r>
            <a:r>
              <a:rPr lang="en-GB" sz="2000" dirty="0" smtClean="0"/>
              <a:t>occurring within </a:t>
            </a:r>
            <a:r>
              <a:rPr lang="en-GB" sz="2000" dirty="0"/>
              <a:t>30 days after the last dose of </a:t>
            </a:r>
            <a:r>
              <a:rPr lang="en-GB" sz="2000" dirty="0" err="1" smtClean="0"/>
              <a:t>cabozantinib</a:t>
            </a:r>
            <a:r>
              <a:rPr lang="en-GB" sz="2000" dirty="0" smtClean="0"/>
              <a:t> or </a:t>
            </a:r>
            <a:r>
              <a:rPr lang="en-GB" sz="2000" dirty="0"/>
              <a:t>placebo were reported in 55 patients (12%) </a:t>
            </a:r>
            <a:r>
              <a:rPr lang="en-GB" sz="2000" dirty="0" smtClean="0"/>
              <a:t>in </a:t>
            </a:r>
            <a:r>
              <a:rPr lang="en-GB" sz="2000" dirty="0"/>
              <a:t>the </a:t>
            </a:r>
            <a:r>
              <a:rPr lang="en-GB" sz="2000" dirty="0" err="1"/>
              <a:t>cabozantinib</a:t>
            </a:r>
            <a:r>
              <a:rPr lang="en-GB" sz="2000" dirty="0"/>
              <a:t> group and in 28 (12%) in </a:t>
            </a:r>
            <a:r>
              <a:rPr lang="en-GB" sz="2000" dirty="0" smtClean="0"/>
              <a:t>the  placebo </a:t>
            </a:r>
            <a:r>
              <a:rPr lang="en-GB" sz="2000" dirty="0"/>
              <a:t>group and were commonly related to </a:t>
            </a:r>
            <a:r>
              <a:rPr lang="en-GB" sz="2000" dirty="0" smtClean="0"/>
              <a:t>disease progression</a:t>
            </a:r>
            <a:r>
              <a:rPr lang="en-GB" sz="2000" dirty="0"/>
              <a:t>. </a:t>
            </a:r>
            <a:endParaRPr lang="en-GB" sz="2000" dirty="0" smtClean="0"/>
          </a:p>
          <a:p>
            <a:pPr marL="82296" indent="0">
              <a:lnSpc>
                <a:spcPct val="150000"/>
              </a:lnSpc>
              <a:buNone/>
            </a:pPr>
            <a:endParaRPr lang="en-GB" sz="2000" dirty="0" smtClean="0"/>
          </a:p>
          <a:p>
            <a:pPr>
              <a:lnSpc>
                <a:spcPct val="150000"/>
              </a:lnSpc>
            </a:pPr>
            <a:r>
              <a:rPr lang="en-GB" sz="2000" dirty="0" smtClean="0"/>
              <a:t>Grade </a:t>
            </a:r>
            <a:r>
              <a:rPr lang="en-GB" sz="2000" dirty="0"/>
              <a:t>5 adverse events </a:t>
            </a:r>
            <a:r>
              <a:rPr lang="en-GB" sz="2000" dirty="0" smtClean="0"/>
              <a:t>to </a:t>
            </a:r>
            <a:r>
              <a:rPr lang="en-GB" sz="2000" dirty="0"/>
              <a:t>be related to </a:t>
            </a:r>
            <a:r>
              <a:rPr lang="en-GB" sz="2000" dirty="0" smtClean="0"/>
              <a:t>drugs: 6 </a:t>
            </a:r>
            <a:r>
              <a:rPr lang="en-GB" sz="2000" dirty="0"/>
              <a:t>patients in the </a:t>
            </a:r>
            <a:r>
              <a:rPr lang="en-GB" sz="2000" dirty="0" err="1" smtClean="0"/>
              <a:t>cabozantinib</a:t>
            </a:r>
            <a:r>
              <a:rPr lang="en-GB" sz="2000" dirty="0" smtClean="0"/>
              <a:t> group (hepatic </a:t>
            </a:r>
            <a:r>
              <a:rPr lang="en-GB" sz="2000" dirty="0"/>
              <a:t>failure</a:t>
            </a:r>
            <a:r>
              <a:rPr lang="en-GB" sz="2000" dirty="0" smtClean="0"/>
              <a:t>, </a:t>
            </a:r>
            <a:r>
              <a:rPr lang="en-GB" sz="2000" dirty="0" err="1" smtClean="0"/>
              <a:t>bronchoesophageal</a:t>
            </a:r>
            <a:r>
              <a:rPr lang="en-GB" sz="2000" dirty="0" smtClean="0"/>
              <a:t> </a:t>
            </a:r>
            <a:r>
              <a:rPr lang="en-GB" sz="2000" dirty="0"/>
              <a:t>fistula, portal-vein thrombosis</a:t>
            </a:r>
            <a:r>
              <a:rPr lang="en-GB" sz="2000" dirty="0" smtClean="0"/>
              <a:t>, upper </a:t>
            </a:r>
            <a:r>
              <a:rPr lang="en-GB" sz="2000" dirty="0"/>
              <a:t>gastrointestinal </a:t>
            </a:r>
            <a:r>
              <a:rPr lang="en-GB" sz="2000" dirty="0" err="1"/>
              <a:t>hemorrhage</a:t>
            </a:r>
            <a:r>
              <a:rPr lang="en-GB" sz="2000" dirty="0"/>
              <a:t>, pulmonary embolism</a:t>
            </a:r>
            <a:r>
              <a:rPr lang="en-GB" sz="2000" dirty="0" smtClean="0"/>
              <a:t>, and </a:t>
            </a:r>
            <a:r>
              <a:rPr lang="en-GB" sz="2000" dirty="0"/>
              <a:t>the </a:t>
            </a:r>
            <a:r>
              <a:rPr lang="en-GB" sz="2000" dirty="0" err="1" smtClean="0"/>
              <a:t>hepato</a:t>
            </a:r>
            <a:r>
              <a:rPr lang="en-GB" sz="2000" dirty="0" smtClean="0"/>
              <a:t>-renal </a:t>
            </a:r>
            <a:r>
              <a:rPr lang="en-GB" sz="2000" dirty="0"/>
              <a:t>syndrome) </a:t>
            </a:r>
            <a:r>
              <a:rPr lang="en-GB" sz="2000" dirty="0" smtClean="0"/>
              <a:t>vs 1 </a:t>
            </a:r>
            <a:r>
              <a:rPr lang="en-GB" sz="2000" dirty="0"/>
              <a:t>patient in the placebo group (hepatic failure).</a:t>
            </a:r>
          </a:p>
        </p:txBody>
      </p:sp>
      <p:sp>
        <p:nvSpPr>
          <p:cNvPr id="4" name="Titolo 1"/>
          <p:cNvSpPr>
            <a:spLocks noGrp="1"/>
          </p:cNvSpPr>
          <p:nvPr>
            <p:ph type="title"/>
          </p:nvPr>
        </p:nvSpPr>
        <p:spPr>
          <a:xfrm>
            <a:off x="539552" y="0"/>
            <a:ext cx="7498080" cy="1143000"/>
          </a:xfrm>
        </p:spPr>
        <p:txBody>
          <a:bodyPr>
            <a:normAutofit/>
          </a:bodyPr>
          <a:lstStyle/>
          <a:p>
            <a:r>
              <a:rPr lang="it-IT" sz="4000" dirty="0" err="1" smtClean="0"/>
              <a:t>Adverse</a:t>
            </a:r>
            <a:r>
              <a:rPr lang="it-IT" sz="4000" dirty="0" smtClean="0"/>
              <a:t> </a:t>
            </a:r>
            <a:r>
              <a:rPr lang="it-IT" sz="4000" dirty="0" err="1" smtClean="0"/>
              <a:t>Events</a:t>
            </a:r>
            <a:endParaRPr lang="en-GB" sz="4000" dirty="0"/>
          </a:p>
        </p:txBody>
      </p:sp>
    </p:spTree>
    <p:extLst>
      <p:ext uri="{BB962C8B-B14F-4D97-AF65-F5344CB8AC3E}">
        <p14:creationId xmlns:p14="http://schemas.microsoft.com/office/powerpoint/2010/main" val="2053824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7498080" cy="1143000"/>
          </a:xfrm>
        </p:spPr>
        <p:txBody>
          <a:bodyPr>
            <a:normAutofit/>
          </a:bodyPr>
          <a:lstStyle/>
          <a:p>
            <a:r>
              <a:rPr lang="it-IT" sz="4000" dirty="0" err="1" smtClean="0"/>
              <a:t>Discussion</a:t>
            </a:r>
            <a:endParaRPr lang="en-GB" sz="4000" dirty="0"/>
          </a:p>
        </p:txBody>
      </p:sp>
      <p:sp>
        <p:nvSpPr>
          <p:cNvPr id="3" name="Segnaposto contenuto 2"/>
          <p:cNvSpPr>
            <a:spLocks noGrp="1"/>
          </p:cNvSpPr>
          <p:nvPr>
            <p:ph idx="1"/>
          </p:nvPr>
        </p:nvSpPr>
        <p:spPr>
          <a:xfrm>
            <a:off x="1013989" y="908720"/>
            <a:ext cx="8106104" cy="5949280"/>
          </a:xfrm>
        </p:spPr>
        <p:txBody>
          <a:bodyPr>
            <a:normAutofit/>
          </a:bodyPr>
          <a:lstStyle/>
          <a:p>
            <a:pPr>
              <a:lnSpc>
                <a:spcPct val="170000"/>
              </a:lnSpc>
            </a:pPr>
            <a:r>
              <a:rPr lang="en-GB" sz="2000" dirty="0" err="1" smtClean="0"/>
              <a:t>Cabozantinib</a:t>
            </a:r>
            <a:r>
              <a:rPr lang="en-GB" sz="2000" dirty="0" smtClean="0"/>
              <a:t> </a:t>
            </a:r>
            <a:r>
              <a:rPr lang="en-GB" sz="2000" dirty="0"/>
              <a:t>treatment significantly </a:t>
            </a:r>
            <a:r>
              <a:rPr lang="en-GB" sz="2000" dirty="0" smtClean="0"/>
              <a:t>prolonged survival </a:t>
            </a:r>
            <a:r>
              <a:rPr lang="en-GB" sz="2000" dirty="0"/>
              <a:t>in patients with previously treated </a:t>
            </a:r>
            <a:r>
              <a:rPr lang="en-GB" sz="2000" dirty="0" smtClean="0"/>
              <a:t>advanced hepatocellular carcinoma by improving overall survival and progression-free survival</a:t>
            </a:r>
          </a:p>
          <a:p>
            <a:pPr>
              <a:lnSpc>
                <a:spcPct val="170000"/>
              </a:lnSpc>
            </a:pPr>
            <a:r>
              <a:rPr lang="en-GB" sz="2000" dirty="0" smtClean="0"/>
              <a:t>Progression-free survival was assessed even </a:t>
            </a:r>
            <a:r>
              <a:rPr lang="en-GB" sz="2000" dirty="0"/>
              <a:t>across subgroups of patients with </a:t>
            </a:r>
            <a:r>
              <a:rPr lang="en-GB" sz="2000" dirty="0" smtClean="0"/>
              <a:t>various etiologic </a:t>
            </a:r>
            <a:r>
              <a:rPr lang="en-GB" sz="2000" dirty="0"/>
              <a:t>factors and across subgroups with other baseline </a:t>
            </a:r>
            <a:r>
              <a:rPr lang="en-GB" sz="2000" dirty="0" smtClean="0"/>
              <a:t>characteristics</a:t>
            </a:r>
          </a:p>
          <a:p>
            <a:pPr marL="0" indent="0">
              <a:lnSpc>
                <a:spcPct val="170000"/>
              </a:lnSpc>
              <a:buNone/>
            </a:pPr>
            <a:r>
              <a:rPr lang="it-IT" sz="2000" dirty="0" smtClean="0"/>
              <a:t>In </a:t>
            </a:r>
            <a:r>
              <a:rPr lang="it-IT" sz="2000" dirty="0" err="1" smtClean="0"/>
              <a:t>conclusion</a:t>
            </a:r>
            <a:r>
              <a:rPr lang="it-IT" sz="2000" dirty="0" smtClean="0"/>
              <a:t> </a:t>
            </a:r>
            <a:r>
              <a:rPr lang="en-GB" sz="2000" dirty="0" smtClean="0"/>
              <a:t>targeting </a:t>
            </a:r>
            <a:r>
              <a:rPr lang="en-GB" sz="2000" dirty="0"/>
              <a:t>multiple oncogenic and </a:t>
            </a:r>
            <a:r>
              <a:rPr lang="en-GB" sz="2000" dirty="0" err="1"/>
              <a:t>angiogenic</a:t>
            </a:r>
            <a:r>
              <a:rPr lang="en-GB" sz="2000" dirty="0"/>
              <a:t> </a:t>
            </a:r>
            <a:r>
              <a:rPr lang="en-GB" sz="2000" dirty="0" smtClean="0"/>
              <a:t>pathways (i.e. by </a:t>
            </a:r>
            <a:r>
              <a:rPr lang="en-GB" sz="2000" dirty="0"/>
              <a:t>inhibiting MET and AXL in addition to VEGF </a:t>
            </a:r>
            <a:r>
              <a:rPr lang="en-GB" sz="2000" dirty="0" smtClean="0"/>
              <a:t>receptors) we can provide </a:t>
            </a:r>
            <a:r>
              <a:rPr lang="en-GB" sz="2000" dirty="0"/>
              <a:t>additional  efficacy </a:t>
            </a:r>
            <a:r>
              <a:rPr lang="en-GB" sz="2000" dirty="0" smtClean="0"/>
              <a:t>in treatment of HCC and overcome </a:t>
            </a:r>
            <a:r>
              <a:rPr lang="en-GB" sz="2000" dirty="0"/>
              <a:t>resistance to agents that target VEGF </a:t>
            </a:r>
            <a:r>
              <a:rPr lang="en-GB" sz="2000" dirty="0" smtClean="0"/>
              <a:t>receptors and </a:t>
            </a:r>
          </a:p>
        </p:txBody>
      </p:sp>
    </p:spTree>
    <p:extLst>
      <p:ext uri="{BB962C8B-B14F-4D97-AF65-F5344CB8AC3E}">
        <p14:creationId xmlns:p14="http://schemas.microsoft.com/office/powerpoint/2010/main" val="1883119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5766"/>
            <a:ext cx="7498080" cy="1143000"/>
          </a:xfrm>
        </p:spPr>
        <p:txBody>
          <a:bodyPr>
            <a:normAutofit/>
          </a:bodyPr>
          <a:lstStyle/>
          <a:p>
            <a:r>
              <a:rPr lang="it-IT" sz="4000" dirty="0" err="1"/>
              <a:t>Discussion</a:t>
            </a:r>
            <a:endParaRPr lang="en-GB" sz="4000" dirty="0"/>
          </a:p>
        </p:txBody>
      </p:sp>
      <p:sp>
        <p:nvSpPr>
          <p:cNvPr id="3" name="Segnaposto contenuto 2"/>
          <p:cNvSpPr>
            <a:spLocks noGrp="1"/>
          </p:cNvSpPr>
          <p:nvPr>
            <p:ph idx="1"/>
          </p:nvPr>
        </p:nvSpPr>
        <p:spPr>
          <a:xfrm>
            <a:off x="971601" y="1052736"/>
            <a:ext cx="8172400" cy="5805264"/>
          </a:xfrm>
        </p:spPr>
        <p:txBody>
          <a:bodyPr>
            <a:normAutofit fontScale="62500" lnSpcReduction="20000"/>
          </a:bodyPr>
          <a:lstStyle/>
          <a:p>
            <a:pPr>
              <a:lnSpc>
                <a:spcPct val="170000"/>
              </a:lnSpc>
            </a:pPr>
            <a:r>
              <a:rPr lang="en-GB" dirty="0" smtClean="0"/>
              <a:t>Variable </a:t>
            </a:r>
            <a:r>
              <a:rPr lang="en-GB" dirty="0"/>
              <a:t>overall </a:t>
            </a:r>
            <a:r>
              <a:rPr lang="en-GB" dirty="0" smtClean="0"/>
              <a:t>survival in subgroup analyses, </a:t>
            </a:r>
            <a:r>
              <a:rPr lang="en-GB" dirty="0"/>
              <a:t>with broader confidence intervals</a:t>
            </a:r>
            <a:r>
              <a:rPr lang="en-GB" dirty="0" smtClean="0"/>
              <a:t>.</a:t>
            </a:r>
          </a:p>
          <a:p>
            <a:pPr>
              <a:lnSpc>
                <a:spcPct val="170000"/>
              </a:lnSpc>
            </a:pPr>
            <a:r>
              <a:rPr lang="en-GB" dirty="0"/>
              <a:t>Hazard ratios for overall survival in subgroups can be affected by statistical variability from evaluation of smaller populations or imbalances in prognostic factors or subsequent anticancer </a:t>
            </a:r>
            <a:r>
              <a:rPr lang="en-GB" dirty="0" smtClean="0"/>
              <a:t>therapies.</a:t>
            </a:r>
            <a:endParaRPr lang="it-IT" dirty="0"/>
          </a:p>
          <a:p>
            <a:pPr>
              <a:lnSpc>
                <a:spcPct val="170000"/>
              </a:lnSpc>
            </a:pPr>
            <a:r>
              <a:rPr lang="it-IT" dirty="0" err="1" smtClean="0"/>
              <a:t>Further</a:t>
            </a:r>
            <a:r>
              <a:rPr lang="it-IT" dirty="0" smtClean="0"/>
              <a:t> </a:t>
            </a:r>
            <a:r>
              <a:rPr lang="it-IT" dirty="0" err="1" smtClean="0"/>
              <a:t>studies</a:t>
            </a:r>
            <a:r>
              <a:rPr lang="it-IT" dirty="0" smtClean="0"/>
              <a:t> are </a:t>
            </a:r>
            <a:r>
              <a:rPr lang="it-IT" dirty="0" err="1" smtClean="0"/>
              <a:t>required</a:t>
            </a:r>
            <a:r>
              <a:rPr lang="it-IT" dirty="0" smtClean="0"/>
              <a:t> to </a:t>
            </a:r>
            <a:r>
              <a:rPr lang="it-IT" dirty="0" err="1" smtClean="0"/>
              <a:t>asses</a:t>
            </a:r>
            <a:r>
              <a:rPr lang="it-IT" dirty="0" smtClean="0"/>
              <a:t> the </a:t>
            </a:r>
            <a:r>
              <a:rPr lang="it-IT" dirty="0" err="1" smtClean="0"/>
              <a:t>safety</a:t>
            </a:r>
            <a:r>
              <a:rPr lang="it-IT" dirty="0" smtClean="0"/>
              <a:t> and the </a:t>
            </a:r>
            <a:r>
              <a:rPr lang="it-IT" dirty="0" err="1" smtClean="0"/>
              <a:t>efficacy</a:t>
            </a:r>
            <a:r>
              <a:rPr lang="it-IT" dirty="0" smtClean="0"/>
              <a:t> in </a:t>
            </a:r>
            <a:r>
              <a:rPr lang="it-IT" dirty="0" err="1" smtClean="0"/>
              <a:t>patients</a:t>
            </a:r>
            <a:r>
              <a:rPr lang="it-IT" dirty="0" smtClean="0"/>
              <a:t> with </a:t>
            </a:r>
            <a:r>
              <a:rPr lang="it-IT" dirty="0" err="1" smtClean="0"/>
              <a:t>liver</a:t>
            </a:r>
            <a:r>
              <a:rPr lang="it-IT" dirty="0" smtClean="0"/>
              <a:t> </a:t>
            </a:r>
            <a:r>
              <a:rPr lang="it-IT" dirty="0" err="1" smtClean="0"/>
              <a:t>function</a:t>
            </a:r>
            <a:r>
              <a:rPr lang="it-IT" dirty="0" smtClean="0"/>
              <a:t> </a:t>
            </a:r>
            <a:r>
              <a:rPr lang="it-IT" dirty="0" err="1" smtClean="0"/>
              <a:t>impairment</a:t>
            </a:r>
            <a:r>
              <a:rPr lang="it-IT" dirty="0" smtClean="0"/>
              <a:t> o </a:t>
            </a:r>
            <a:r>
              <a:rPr lang="it-IT" dirty="0" err="1" smtClean="0"/>
              <a:t>poor</a:t>
            </a:r>
            <a:r>
              <a:rPr lang="it-IT" dirty="0" smtClean="0"/>
              <a:t> </a:t>
            </a:r>
            <a:r>
              <a:rPr lang="it-IT" dirty="0" err="1" smtClean="0"/>
              <a:t>performace</a:t>
            </a:r>
            <a:r>
              <a:rPr lang="it-IT" dirty="0" smtClean="0"/>
              <a:t> status.</a:t>
            </a:r>
          </a:p>
          <a:p>
            <a:pPr>
              <a:lnSpc>
                <a:spcPct val="170000"/>
              </a:lnSpc>
            </a:pPr>
            <a:r>
              <a:rPr lang="en-GB" dirty="0"/>
              <a:t>The most common adverse events were similar to those observed with other VEGF-receptor tyrosine kinase inhibitors</a:t>
            </a:r>
            <a:endParaRPr lang="en-GB" dirty="0" smtClean="0"/>
          </a:p>
          <a:p>
            <a:pPr>
              <a:lnSpc>
                <a:spcPct val="170000"/>
              </a:lnSpc>
            </a:pPr>
            <a:r>
              <a:rPr lang="en-GB" dirty="0" smtClean="0"/>
              <a:t>Rate </a:t>
            </a:r>
            <a:r>
              <a:rPr lang="en-GB" dirty="0"/>
              <a:t>of high-grade adverse events in </a:t>
            </a:r>
            <a:r>
              <a:rPr lang="en-GB" dirty="0" smtClean="0"/>
              <a:t>the </a:t>
            </a:r>
            <a:r>
              <a:rPr lang="en-GB" dirty="0" err="1" smtClean="0"/>
              <a:t>cabozantinib</a:t>
            </a:r>
            <a:r>
              <a:rPr lang="en-GB" dirty="0" smtClean="0"/>
              <a:t> </a:t>
            </a:r>
            <a:r>
              <a:rPr lang="en-GB" dirty="0"/>
              <a:t>group was approximately </a:t>
            </a:r>
            <a:r>
              <a:rPr lang="en-GB" dirty="0" smtClean="0"/>
              <a:t>twice vs the </a:t>
            </a:r>
            <a:r>
              <a:rPr lang="en-GB" dirty="0"/>
              <a:t>placebo </a:t>
            </a:r>
            <a:r>
              <a:rPr lang="en-GB" dirty="0" smtClean="0"/>
              <a:t>group</a:t>
            </a:r>
            <a:endParaRPr lang="it-IT" dirty="0" smtClean="0"/>
          </a:p>
        </p:txBody>
      </p:sp>
    </p:spTree>
    <p:extLst>
      <p:ext uri="{BB962C8B-B14F-4D97-AF65-F5344CB8AC3E}">
        <p14:creationId xmlns:p14="http://schemas.microsoft.com/office/powerpoint/2010/main" val="1522734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84783"/>
            <a:ext cx="7185213" cy="3671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188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116632"/>
            <a:ext cx="8525417" cy="2556394"/>
          </a:xfrm>
        </p:spPr>
        <p:txBody>
          <a:bodyPr>
            <a:noAutofit/>
          </a:bodyPr>
          <a:lstStyle/>
          <a:p>
            <a:pPr algn="ctr">
              <a:defRPr/>
            </a:pPr>
            <a:r>
              <a:rPr lang="it-IT" altLang="x-none" sz="4000" dirty="0">
                <a:latin typeface="Calibri" charset="0"/>
                <a:ea typeface="Arial" charset="0"/>
                <a:cs typeface="Arial" charset="0"/>
              </a:rPr>
              <a:t/>
            </a:r>
            <a:br>
              <a:rPr lang="it-IT" altLang="x-none" sz="4000" dirty="0">
                <a:latin typeface="Calibri" charset="0"/>
                <a:ea typeface="Arial" charset="0"/>
                <a:cs typeface="Arial" charset="0"/>
              </a:rPr>
            </a:br>
            <a:r>
              <a:rPr lang="en-GB" sz="1400" dirty="0" smtClean="0"/>
              <a:t>Journal </a:t>
            </a:r>
            <a:r>
              <a:rPr lang="en-GB" sz="1400" dirty="0"/>
              <a:t>of Hepatology 2018 vol. 69</a:t>
            </a:r>
            <a:endParaRPr lang="it-IT" altLang="x-none" sz="1400" dirty="0">
              <a:latin typeface="Calibri" charset="0"/>
              <a:ea typeface="Arial" charset="0"/>
              <a:cs typeface="Arial"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2060848"/>
            <a:ext cx="9152330" cy="4792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xmlns="" id="{37958E24-1606-4AEC-BD89-82775E901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60648"/>
            <a:ext cx="6377688" cy="1116470"/>
          </a:xfrm>
          <a:prstGeom prst="rect">
            <a:avLst/>
          </a:prstGeom>
          <a:noFill/>
          <a:ln>
            <a:noFill/>
          </a:ln>
          <a:effectLst>
            <a:outerShdw dist="71785" dir="2700000" algn="ctr" rotWithShape="0">
              <a:srgbClr val="59C5C7"/>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
        <p:nvSpPr>
          <p:cNvPr id="7" name="Ovale 6"/>
          <p:cNvSpPr/>
          <p:nvPr/>
        </p:nvSpPr>
        <p:spPr>
          <a:xfrm>
            <a:off x="5699466" y="5345832"/>
            <a:ext cx="2016224" cy="1512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a:off x="5726444" y="2276872"/>
            <a:ext cx="2016224" cy="1512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232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normAutofit/>
          </a:bodyPr>
          <a:lstStyle/>
          <a:p>
            <a:r>
              <a:rPr lang="en-GB" sz="4000" dirty="0" smtClean="0"/>
              <a:t>BCLC stage C </a:t>
            </a:r>
            <a:endParaRPr lang="en-GB" sz="4000" dirty="0"/>
          </a:p>
        </p:txBody>
      </p:sp>
      <p:sp>
        <p:nvSpPr>
          <p:cNvPr id="3" name="Segnaposto contenuto 2"/>
          <p:cNvSpPr>
            <a:spLocks noGrp="1"/>
          </p:cNvSpPr>
          <p:nvPr>
            <p:ph idx="1"/>
          </p:nvPr>
        </p:nvSpPr>
        <p:spPr>
          <a:xfrm>
            <a:off x="942924" y="1124744"/>
            <a:ext cx="8229600" cy="5877272"/>
          </a:xfrm>
        </p:spPr>
        <p:txBody>
          <a:bodyPr>
            <a:noAutofit/>
          </a:bodyPr>
          <a:lstStyle/>
          <a:p>
            <a:pPr>
              <a:lnSpc>
                <a:spcPct val="150000"/>
              </a:lnSpc>
            </a:pPr>
            <a:r>
              <a:rPr lang="en-GB" sz="2000" dirty="0" err="1" smtClean="0"/>
              <a:t>Tumor</a:t>
            </a:r>
            <a:r>
              <a:rPr lang="en-GB" sz="2000" dirty="0" smtClean="0"/>
              <a:t> </a:t>
            </a:r>
            <a:r>
              <a:rPr lang="en-GB" sz="2000" dirty="0"/>
              <a:t>with macrovascular invasion (i.e. segmental or portal invasion) or extrahepatic spread (i.e. lymph node involvement or metastases</a:t>
            </a:r>
            <a:r>
              <a:rPr lang="en-GB" sz="2000" dirty="0" smtClean="0"/>
              <a:t>)</a:t>
            </a:r>
            <a:endParaRPr lang="en-GB" sz="2000" dirty="0"/>
          </a:p>
          <a:p>
            <a:pPr>
              <a:lnSpc>
                <a:spcPct val="150000"/>
              </a:lnSpc>
            </a:pPr>
            <a:r>
              <a:rPr lang="it-IT" sz="2000" dirty="0" err="1" smtClean="0"/>
              <a:t>Preserved</a:t>
            </a:r>
            <a:r>
              <a:rPr lang="it-IT" sz="2000" dirty="0" smtClean="0"/>
              <a:t> </a:t>
            </a:r>
            <a:r>
              <a:rPr lang="it-IT" sz="2000" dirty="0" err="1" smtClean="0"/>
              <a:t>liver</a:t>
            </a:r>
            <a:r>
              <a:rPr lang="it-IT" sz="2000" dirty="0" smtClean="0"/>
              <a:t> </a:t>
            </a:r>
            <a:r>
              <a:rPr lang="it-IT" sz="2000" dirty="0" err="1" smtClean="0"/>
              <a:t>function</a:t>
            </a:r>
            <a:endParaRPr lang="en-GB" sz="2000" dirty="0"/>
          </a:p>
          <a:p>
            <a:pPr>
              <a:lnSpc>
                <a:spcPct val="150000"/>
              </a:lnSpc>
            </a:pPr>
            <a:r>
              <a:rPr lang="en-GB" sz="2000" dirty="0" smtClean="0"/>
              <a:t>Impaired performance status with cancer-related symptoms</a:t>
            </a:r>
          </a:p>
          <a:p>
            <a:pPr marL="82296" indent="0">
              <a:lnSpc>
                <a:spcPct val="150000"/>
              </a:lnSpc>
              <a:buNone/>
            </a:pPr>
            <a:r>
              <a:rPr lang="en-GB" sz="2000" dirty="0"/>
              <a:t>	</a:t>
            </a:r>
            <a:r>
              <a:rPr lang="en-GB" sz="2000" dirty="0" smtClean="0"/>
              <a:t>1. Restricted </a:t>
            </a:r>
            <a:r>
              <a:rPr lang="en-GB" sz="2000" dirty="0"/>
              <a:t>in physically strenuous activity but ambulatory and able 	to carry out work of a light or sedentary nature, e.g., light house 	work, office work 	</a:t>
            </a:r>
          </a:p>
          <a:p>
            <a:pPr marL="82296" indent="0">
              <a:lnSpc>
                <a:spcPct val="150000"/>
              </a:lnSpc>
              <a:buNone/>
            </a:pPr>
            <a:r>
              <a:rPr lang="en-GB" sz="2000" dirty="0"/>
              <a:t>	2. Capable of all </a:t>
            </a:r>
            <a:r>
              <a:rPr lang="en-GB" sz="2000" dirty="0" err="1"/>
              <a:t>selfcare</a:t>
            </a:r>
            <a:r>
              <a:rPr lang="en-GB" sz="2000" dirty="0"/>
              <a:t> but unable to carry out any work activities; 	up and about more than 50% of waking hours</a:t>
            </a:r>
            <a:r>
              <a:rPr lang="en-GB" sz="2000" dirty="0" smtClean="0"/>
              <a:t>.</a:t>
            </a:r>
            <a:endParaRPr lang="en-GB" sz="2000" dirty="0"/>
          </a:p>
          <a:p>
            <a:pPr>
              <a:lnSpc>
                <a:spcPct val="150000"/>
              </a:lnSpc>
            </a:pPr>
            <a:r>
              <a:rPr lang="en-GB" sz="2000" dirty="0"/>
              <a:t>Expected median survival times of 6–8 months or 25% at one year</a:t>
            </a:r>
            <a:r>
              <a:rPr lang="en-GB" sz="2000" dirty="0" smtClean="0"/>
              <a:t>.</a:t>
            </a:r>
          </a:p>
          <a:p>
            <a:pPr>
              <a:lnSpc>
                <a:spcPct val="150000"/>
              </a:lnSpc>
            </a:pPr>
            <a:r>
              <a:rPr lang="it-IT" sz="2000" dirty="0" err="1" smtClean="0"/>
              <a:t>Therapeutic</a:t>
            </a:r>
            <a:r>
              <a:rPr lang="it-IT" sz="2000" dirty="0" smtClean="0"/>
              <a:t> </a:t>
            </a:r>
            <a:r>
              <a:rPr lang="it-IT" sz="2000" dirty="0" err="1" smtClean="0"/>
              <a:t>indication</a:t>
            </a:r>
            <a:r>
              <a:rPr lang="it-IT" sz="2000" dirty="0" smtClean="0"/>
              <a:t>:  </a:t>
            </a:r>
            <a:r>
              <a:rPr lang="it-IT" sz="2000" dirty="0" err="1" smtClean="0"/>
              <a:t>Sistemyc</a:t>
            </a:r>
            <a:r>
              <a:rPr lang="it-IT" sz="2000" dirty="0" smtClean="0"/>
              <a:t> </a:t>
            </a:r>
            <a:r>
              <a:rPr lang="it-IT" sz="2000" dirty="0" err="1" smtClean="0"/>
              <a:t>therapy</a:t>
            </a:r>
            <a:endParaRPr lang="en-GB" sz="2000" dirty="0" smtClean="0"/>
          </a:p>
          <a:p>
            <a:pPr>
              <a:lnSpc>
                <a:spcPct val="150000"/>
              </a:lnSpc>
            </a:pPr>
            <a:endParaRPr lang="en-GB" sz="2000" dirty="0"/>
          </a:p>
          <a:p>
            <a:pPr>
              <a:lnSpc>
                <a:spcPct val="150000"/>
              </a:lnSpc>
            </a:pPr>
            <a:endParaRPr lang="en-GB" sz="2000" dirty="0"/>
          </a:p>
        </p:txBody>
      </p:sp>
    </p:spTree>
    <p:extLst>
      <p:ext uri="{BB962C8B-B14F-4D97-AF65-F5344CB8AC3E}">
        <p14:creationId xmlns:p14="http://schemas.microsoft.com/office/powerpoint/2010/main" val="1252473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t>First-line </a:t>
            </a:r>
            <a:r>
              <a:rPr lang="it-IT" sz="4000" dirty="0" err="1" smtClean="0"/>
              <a:t>therapies</a:t>
            </a:r>
            <a:endParaRPr lang="en-GB" sz="4000" dirty="0"/>
          </a:p>
        </p:txBody>
      </p:sp>
      <p:sp>
        <p:nvSpPr>
          <p:cNvPr id="3" name="Segnaposto contenuto 2"/>
          <p:cNvSpPr>
            <a:spLocks noGrp="1"/>
          </p:cNvSpPr>
          <p:nvPr>
            <p:ph idx="1"/>
          </p:nvPr>
        </p:nvSpPr>
        <p:spPr>
          <a:xfrm>
            <a:off x="1043608" y="1556792"/>
            <a:ext cx="8229600" cy="4925144"/>
          </a:xfrm>
        </p:spPr>
        <p:txBody>
          <a:bodyPr>
            <a:noAutofit/>
          </a:bodyPr>
          <a:lstStyle/>
          <a:p>
            <a:r>
              <a:rPr lang="en-GB" sz="2000" dirty="0" smtClean="0"/>
              <a:t>HCC seems be chemo-resistant to the most common chemotherapies.</a:t>
            </a:r>
          </a:p>
          <a:p>
            <a:endParaRPr lang="en-GB" sz="2000" dirty="0" smtClean="0"/>
          </a:p>
          <a:p>
            <a:r>
              <a:rPr lang="en-GB" sz="2000" dirty="0" smtClean="0"/>
              <a:t>The </a:t>
            </a:r>
            <a:r>
              <a:rPr lang="en-GB" sz="2000" dirty="0"/>
              <a:t>problem of using chemotherapy in HCC stems from the </a:t>
            </a:r>
            <a:r>
              <a:rPr lang="en-GB" sz="2000" dirty="0" smtClean="0"/>
              <a:t>coexistence of </a:t>
            </a:r>
            <a:r>
              <a:rPr lang="en-GB" sz="2000" dirty="0"/>
              <a:t>two </a:t>
            </a:r>
            <a:r>
              <a:rPr lang="en-GB" sz="2000" dirty="0" smtClean="0"/>
              <a:t>diseases: cirrhosis </a:t>
            </a:r>
            <a:r>
              <a:rPr lang="en-GB" sz="2000" dirty="0"/>
              <a:t>can perturb the </a:t>
            </a:r>
            <a:r>
              <a:rPr lang="en-GB" sz="2000" dirty="0" smtClean="0"/>
              <a:t>metabolism of </a:t>
            </a:r>
            <a:r>
              <a:rPr lang="en-GB" sz="2000" dirty="0"/>
              <a:t>chemotherapeutic drugs and enhance their toxicity. </a:t>
            </a:r>
            <a:endParaRPr lang="en-GB" sz="2000" dirty="0" smtClean="0"/>
          </a:p>
          <a:p>
            <a:endParaRPr lang="en-GB" sz="2000" dirty="0" smtClean="0"/>
          </a:p>
          <a:p>
            <a:r>
              <a:rPr lang="en-GB" sz="2000" dirty="0" smtClean="0"/>
              <a:t>Chemotherapy-related </a:t>
            </a:r>
            <a:r>
              <a:rPr lang="en-GB" sz="2000" dirty="0"/>
              <a:t>complications, such as </a:t>
            </a:r>
            <a:r>
              <a:rPr lang="en-GB" sz="2000" dirty="0" smtClean="0"/>
              <a:t>systemic infections</a:t>
            </a:r>
            <a:r>
              <a:rPr lang="en-GB" sz="2000" dirty="0"/>
              <a:t>, are particularly severe in </a:t>
            </a:r>
            <a:r>
              <a:rPr lang="en-GB" sz="2000" dirty="0" smtClean="0"/>
              <a:t>immunocompromised patients</a:t>
            </a:r>
            <a:r>
              <a:rPr lang="en-GB" sz="2000" dirty="0"/>
              <a:t>, like </a:t>
            </a:r>
            <a:r>
              <a:rPr lang="en-GB" sz="2000" dirty="0" smtClean="0"/>
              <a:t>cirrhotic. </a:t>
            </a:r>
          </a:p>
          <a:p>
            <a:endParaRPr lang="en-GB" sz="2000" dirty="0" smtClean="0"/>
          </a:p>
          <a:p>
            <a:r>
              <a:rPr lang="en-GB" sz="2000" dirty="0" smtClean="0"/>
              <a:t>Until 2007 no systemic drug was recommended for patients with advanced tumours.</a:t>
            </a:r>
          </a:p>
          <a:p>
            <a:endParaRPr lang="en-GB" sz="2000" dirty="0" smtClean="0"/>
          </a:p>
          <a:p>
            <a:r>
              <a:rPr lang="en-GB" sz="2000" dirty="0"/>
              <a:t>Molecular targeted therapies have changed the landscape </a:t>
            </a:r>
            <a:r>
              <a:rPr lang="en-GB" sz="2000" dirty="0" smtClean="0"/>
              <a:t>of cancer </a:t>
            </a:r>
            <a:r>
              <a:rPr lang="en-GB" sz="2000" dirty="0"/>
              <a:t>management</a:t>
            </a:r>
          </a:p>
        </p:txBody>
      </p:sp>
    </p:spTree>
    <p:extLst>
      <p:ext uri="{BB962C8B-B14F-4D97-AF65-F5344CB8AC3E}">
        <p14:creationId xmlns:p14="http://schemas.microsoft.com/office/powerpoint/2010/main" val="712353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6038"/>
            <a:ext cx="8229600" cy="1143000"/>
          </a:xfrm>
        </p:spPr>
        <p:txBody>
          <a:bodyPr>
            <a:normAutofit/>
          </a:bodyPr>
          <a:lstStyle/>
          <a:p>
            <a:r>
              <a:rPr lang="it-IT" sz="4000" dirty="0" err="1" smtClean="0"/>
              <a:t>Sorafenib</a:t>
            </a:r>
            <a:endParaRPr lang="en-GB" sz="4000" dirty="0"/>
          </a:p>
        </p:txBody>
      </p:sp>
      <p:sp>
        <p:nvSpPr>
          <p:cNvPr id="4" name="Segnaposto contenuto 3"/>
          <p:cNvSpPr>
            <a:spLocks noGrp="1"/>
          </p:cNvSpPr>
          <p:nvPr>
            <p:ph idx="1"/>
          </p:nvPr>
        </p:nvSpPr>
        <p:spPr>
          <a:xfrm>
            <a:off x="935596" y="838720"/>
            <a:ext cx="8100392" cy="3528392"/>
          </a:xfrm>
        </p:spPr>
        <p:txBody>
          <a:bodyPr>
            <a:noAutofit/>
          </a:bodyPr>
          <a:lstStyle/>
          <a:p>
            <a:pPr>
              <a:lnSpc>
                <a:spcPct val="150000"/>
              </a:lnSpc>
            </a:pPr>
            <a:r>
              <a:rPr lang="it-IT" sz="1800" dirty="0"/>
              <a:t>400 mg per </a:t>
            </a:r>
            <a:r>
              <a:rPr lang="it-IT" sz="1800" dirty="0" err="1"/>
              <a:t>os</a:t>
            </a:r>
            <a:r>
              <a:rPr lang="it-IT" sz="1800" dirty="0"/>
              <a:t> </a:t>
            </a:r>
            <a:r>
              <a:rPr lang="it-IT" sz="1800" dirty="0" err="1"/>
              <a:t>twice</a:t>
            </a:r>
            <a:r>
              <a:rPr lang="it-IT" sz="1800" dirty="0"/>
              <a:t> </a:t>
            </a:r>
            <a:r>
              <a:rPr lang="it-IT" sz="1800" dirty="0" err="1"/>
              <a:t>daily</a:t>
            </a:r>
            <a:r>
              <a:rPr lang="it-IT" sz="1800" dirty="0"/>
              <a:t>. </a:t>
            </a:r>
            <a:endParaRPr lang="en-GB" sz="1800" dirty="0"/>
          </a:p>
          <a:p>
            <a:pPr>
              <a:lnSpc>
                <a:spcPct val="150000"/>
              </a:lnSpc>
            </a:pPr>
            <a:r>
              <a:rPr lang="en-GB" sz="1800" dirty="0" smtClean="0"/>
              <a:t>Inhibitor of the serine–threonine kinases Raf-1 and </a:t>
            </a:r>
            <a:r>
              <a:rPr lang="en-GB" sz="1800" dirty="0"/>
              <a:t>B-</a:t>
            </a:r>
            <a:r>
              <a:rPr lang="en-GB" sz="1800" dirty="0" err="1"/>
              <a:t>Raf</a:t>
            </a:r>
            <a:r>
              <a:rPr lang="en-GB" sz="1800" dirty="0"/>
              <a:t> and the receptor tyrosine kinase </a:t>
            </a:r>
            <a:r>
              <a:rPr lang="en-GB" sz="1800" dirty="0" smtClean="0"/>
              <a:t>activity </a:t>
            </a:r>
            <a:r>
              <a:rPr lang="en-GB" sz="1800" dirty="0"/>
              <a:t>of vascular endothelial growth factor receptors </a:t>
            </a:r>
            <a:r>
              <a:rPr lang="en-GB" sz="1800" dirty="0" smtClean="0"/>
              <a:t>(</a:t>
            </a:r>
            <a:r>
              <a:rPr lang="en-GB" sz="1800" dirty="0"/>
              <a:t>VEGFRs) 1, 2, and 3 and platelet-derived growth </a:t>
            </a:r>
            <a:r>
              <a:rPr lang="en-GB" sz="1800" dirty="0" smtClean="0"/>
              <a:t>factor </a:t>
            </a:r>
            <a:r>
              <a:rPr lang="en-GB" sz="1800" dirty="0"/>
              <a:t>receptor </a:t>
            </a:r>
            <a:r>
              <a:rPr lang="el-GR" sz="1800" dirty="0"/>
              <a:t>β (</a:t>
            </a:r>
            <a:r>
              <a:rPr lang="en-GB" sz="1800" dirty="0"/>
              <a:t>PDGFR-</a:t>
            </a:r>
            <a:r>
              <a:rPr lang="el-GR" sz="1800" dirty="0"/>
              <a:t>β</a:t>
            </a:r>
            <a:r>
              <a:rPr lang="el-GR" sz="1800" dirty="0" smtClean="0"/>
              <a:t>).</a:t>
            </a:r>
            <a:endParaRPr lang="it-IT" sz="1800" dirty="0" smtClean="0"/>
          </a:p>
          <a:p>
            <a:pPr>
              <a:lnSpc>
                <a:spcPct val="150000"/>
              </a:lnSpc>
            </a:pPr>
            <a:endParaRPr lang="it-IT" sz="1800" dirty="0" smtClean="0"/>
          </a:p>
          <a:p>
            <a:pPr>
              <a:lnSpc>
                <a:spcPct val="150000"/>
              </a:lnSpc>
            </a:pPr>
            <a:endParaRPr lang="it-IT" sz="1800" dirty="0" smtClean="0"/>
          </a:p>
          <a:p>
            <a:pPr>
              <a:lnSpc>
                <a:spcPct val="150000"/>
              </a:lnSpc>
            </a:pPr>
            <a:endParaRPr lang="it-IT" sz="2000" dirty="0"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602916"/>
            <a:ext cx="8028384" cy="4259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636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315416"/>
            <a:ext cx="8244408" cy="6696744"/>
          </a:xfrm>
        </p:spPr>
        <p:txBody>
          <a:bodyPr>
            <a:normAutofit fontScale="25000" lnSpcReduction="20000"/>
          </a:bodyPr>
          <a:lstStyle/>
          <a:p>
            <a:pPr marL="0" indent="0" algn="just">
              <a:buNone/>
            </a:pPr>
            <a:endParaRPr lang="it-IT" sz="3900" dirty="0" smtClean="0"/>
          </a:p>
          <a:p>
            <a:pPr marL="0" indent="0" algn="just">
              <a:lnSpc>
                <a:spcPct val="170000"/>
              </a:lnSpc>
              <a:buNone/>
            </a:pPr>
            <a:r>
              <a:rPr lang="it-IT" sz="16000" dirty="0" err="1" smtClean="0">
                <a:effectLst>
                  <a:outerShdw blurRad="38100" dist="38100" dir="2700000" algn="tl">
                    <a:srgbClr val="000000">
                      <a:alpha val="43137"/>
                    </a:srgbClr>
                  </a:outerShdw>
                </a:effectLst>
              </a:rPr>
              <a:t>Sorafenib</a:t>
            </a:r>
            <a:endParaRPr lang="en-GB" sz="16000" dirty="0" smtClean="0">
              <a:effectLst>
                <a:outerShdw blurRad="38100" dist="38100" dir="2700000" algn="tl">
                  <a:srgbClr val="000000">
                    <a:alpha val="43137"/>
                  </a:srgbClr>
                </a:outerShdw>
              </a:effectLst>
            </a:endParaRPr>
          </a:p>
          <a:p>
            <a:pPr algn="just">
              <a:lnSpc>
                <a:spcPct val="170000"/>
              </a:lnSpc>
            </a:pPr>
            <a:r>
              <a:rPr lang="en-GB" sz="7200" dirty="0" smtClean="0"/>
              <a:t>Median overall survival (OS): </a:t>
            </a:r>
            <a:r>
              <a:rPr lang="en-GB" sz="7200" dirty="0" err="1" smtClean="0"/>
              <a:t>Sorafenib</a:t>
            </a:r>
            <a:r>
              <a:rPr lang="en-GB" sz="7200" dirty="0" smtClean="0"/>
              <a:t> 10.7 months vs placebo 7.9 months  (HR, 0.69; 95% CI 0.55–0.87; p = 0.00058).</a:t>
            </a:r>
          </a:p>
          <a:p>
            <a:pPr algn="just">
              <a:lnSpc>
                <a:spcPct val="170000"/>
              </a:lnSpc>
            </a:pPr>
            <a:r>
              <a:rPr lang="en-GB" sz="7200" dirty="0" smtClean="0"/>
              <a:t>31</a:t>
            </a:r>
            <a:r>
              <a:rPr lang="en-GB" sz="7200" dirty="0"/>
              <a:t>% decrease in the relative risk of death</a:t>
            </a:r>
            <a:r>
              <a:rPr lang="en-GB" sz="7200" dirty="0" smtClean="0"/>
              <a:t>.</a:t>
            </a:r>
            <a:endParaRPr lang="en-GB" sz="7200" dirty="0"/>
          </a:p>
          <a:p>
            <a:pPr algn="just">
              <a:lnSpc>
                <a:spcPct val="170000"/>
              </a:lnSpc>
            </a:pPr>
            <a:r>
              <a:rPr lang="en-GB" sz="7200" dirty="0" smtClean="0"/>
              <a:t>First line standard systemic therapy for patients with well-preserved liver function (Child-Pugh A class) and with advanced tumours, BCLC-C, or tumours progressing on </a:t>
            </a:r>
            <a:r>
              <a:rPr lang="en-GB" sz="7200" dirty="0" err="1" smtClean="0"/>
              <a:t>locoregional</a:t>
            </a:r>
            <a:r>
              <a:rPr lang="en-GB" sz="7200" dirty="0" smtClean="0"/>
              <a:t> therapies</a:t>
            </a:r>
            <a:r>
              <a:rPr lang="en-GB" sz="7200" dirty="0" smtClean="0"/>
              <a:t>.</a:t>
            </a:r>
          </a:p>
          <a:p>
            <a:pPr algn="just">
              <a:lnSpc>
                <a:spcPct val="170000"/>
              </a:lnSpc>
            </a:pPr>
            <a:r>
              <a:rPr lang="en-GB" sz="7200" dirty="0" smtClean="0"/>
              <a:t>Few </a:t>
            </a:r>
            <a:r>
              <a:rPr lang="en-GB" sz="7200" dirty="0"/>
              <a:t>data are available regarding </a:t>
            </a:r>
            <a:r>
              <a:rPr lang="en-GB" sz="7200" dirty="0" smtClean="0"/>
              <a:t>use in Child-Pugh B/C patients </a:t>
            </a:r>
            <a:r>
              <a:rPr lang="en-GB" sz="7200" dirty="0"/>
              <a:t>or in elderly patients. </a:t>
            </a:r>
            <a:endParaRPr lang="en-GB" sz="7200" dirty="0" smtClean="0"/>
          </a:p>
          <a:p>
            <a:pPr marL="82296" indent="0" algn="just">
              <a:lnSpc>
                <a:spcPct val="170000"/>
              </a:lnSpc>
              <a:buNone/>
            </a:pPr>
            <a:r>
              <a:rPr lang="en-GB" sz="7200" dirty="0" smtClean="0"/>
              <a:t>In retrospective studies for </a:t>
            </a:r>
            <a:r>
              <a:rPr lang="en-GB" sz="7200" dirty="0" err="1" smtClean="0"/>
              <a:t>Sorafenib</a:t>
            </a:r>
            <a:r>
              <a:rPr lang="en-GB" sz="7200" dirty="0" smtClean="0"/>
              <a:t> in Child-Pugh B patients:  </a:t>
            </a:r>
          </a:p>
          <a:p>
            <a:pPr algn="just">
              <a:lnSpc>
                <a:spcPct val="170000"/>
              </a:lnSpc>
            </a:pPr>
            <a:r>
              <a:rPr lang="en-GB" sz="7200" dirty="0" smtClean="0"/>
              <a:t>Shorter </a:t>
            </a:r>
            <a:r>
              <a:rPr lang="en-GB" sz="7200" dirty="0"/>
              <a:t>overall </a:t>
            </a:r>
            <a:r>
              <a:rPr lang="en-GB" sz="7200" dirty="0" smtClean="0"/>
              <a:t>survival  vs </a:t>
            </a:r>
            <a:r>
              <a:rPr lang="en-GB" sz="7200" dirty="0"/>
              <a:t>compared with patients with Child-Pugh A. </a:t>
            </a:r>
            <a:endParaRPr lang="en-GB" sz="7200" dirty="0" smtClean="0"/>
          </a:p>
          <a:p>
            <a:pPr algn="just">
              <a:lnSpc>
                <a:spcPct val="170000"/>
              </a:lnSpc>
            </a:pPr>
            <a:r>
              <a:rPr lang="en-GB" sz="7200" dirty="0"/>
              <a:t>I</a:t>
            </a:r>
            <a:r>
              <a:rPr lang="en-GB" sz="7200" dirty="0" smtClean="0"/>
              <a:t>ncreased </a:t>
            </a:r>
            <a:r>
              <a:rPr lang="en-GB" sz="7200" dirty="0"/>
              <a:t>incidence of severe adverse events in Child-Pugh B patients, that led to dose reduction or discontinuation of treatment.</a:t>
            </a:r>
            <a:endParaRPr lang="it-IT" sz="7200" dirty="0"/>
          </a:p>
          <a:p>
            <a:pPr algn="just">
              <a:lnSpc>
                <a:spcPct val="170000"/>
              </a:lnSpc>
            </a:pPr>
            <a:endParaRPr lang="it-IT" sz="24000" dirty="0" smtClean="0"/>
          </a:p>
        </p:txBody>
      </p:sp>
    </p:spTree>
    <p:extLst>
      <p:ext uri="{BB962C8B-B14F-4D97-AF65-F5344CB8AC3E}">
        <p14:creationId xmlns:p14="http://schemas.microsoft.com/office/powerpoint/2010/main" val="3073922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82622" y="2543399"/>
            <a:ext cx="5261379" cy="43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323528" y="90417"/>
            <a:ext cx="8244408" cy="6081084"/>
          </a:xfrm>
          <a:prstGeom prst="rect">
            <a:avLst/>
          </a:prstGeom>
        </p:spPr>
        <p:txBody>
          <a:bodyPr>
            <a:normAutofit lnSpcReduction="10000"/>
          </a:bodyPr>
          <a:lstStyle>
            <a:lvl1pPr marL="365760" indent="-283464">
              <a:lnSpc>
                <a:spcPct val="150000"/>
              </a:lnSpc>
              <a:spcBef>
                <a:spcPts val="600"/>
              </a:spcBef>
              <a:buClr>
                <a:schemeClr val="accent1"/>
              </a:buClr>
              <a:buSzPct val="80000"/>
              <a:buFont typeface="Wingdings 2"/>
              <a:buChar char=""/>
              <a:defRPr kumimoji="0" sz="200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extLst/>
          </a:lstStyle>
          <a:p>
            <a:pPr marL="82296" indent="0">
              <a:lnSpc>
                <a:spcPct val="170000"/>
              </a:lnSpc>
              <a:buNone/>
            </a:pPr>
            <a:r>
              <a:rPr lang="it-IT" sz="2800" dirty="0" err="1"/>
              <a:t>Lenvatinib</a:t>
            </a:r>
            <a:r>
              <a:rPr lang="it-IT" sz="2800" dirty="0"/>
              <a:t> </a:t>
            </a:r>
          </a:p>
          <a:p>
            <a:pPr>
              <a:lnSpc>
                <a:spcPct val="170000"/>
              </a:lnSpc>
            </a:pPr>
            <a:r>
              <a:rPr lang="en-GB" dirty="0"/>
              <a:t>Oral multi-kinase </a:t>
            </a:r>
            <a:r>
              <a:rPr lang="en-GB" dirty="0"/>
              <a:t>inhibitor that targets </a:t>
            </a:r>
            <a:r>
              <a:rPr lang="en-GB" dirty="0"/>
              <a:t>vascular endothelial </a:t>
            </a:r>
            <a:r>
              <a:rPr lang="en-GB" dirty="0"/>
              <a:t>growth factor receptor (VEGFR1-3); </a:t>
            </a:r>
            <a:r>
              <a:rPr lang="en-GB" dirty="0"/>
              <a:t>fibroblast  growth </a:t>
            </a:r>
            <a:r>
              <a:rPr lang="en-GB" dirty="0"/>
              <a:t>factor receptor (FGFR1-4); platelet-derived growth </a:t>
            </a:r>
            <a:r>
              <a:rPr lang="en-GB" dirty="0"/>
              <a:t>factor receptor </a:t>
            </a:r>
            <a:r>
              <a:rPr lang="en-GB" dirty="0"/>
              <a:t>a (</a:t>
            </a:r>
            <a:r>
              <a:rPr lang="en-GB" dirty="0" err="1"/>
              <a:t>PDFGRa</a:t>
            </a:r>
            <a:r>
              <a:rPr lang="en-GB" dirty="0"/>
              <a:t>), RET, and KIT</a:t>
            </a:r>
            <a:r>
              <a:rPr lang="en-GB" dirty="0" smtClean="0"/>
              <a:t>.</a:t>
            </a:r>
          </a:p>
          <a:p>
            <a:pPr marL="1947672" lvl="8" indent="0">
              <a:lnSpc>
                <a:spcPct val="170000"/>
              </a:lnSpc>
              <a:buNone/>
            </a:pPr>
            <a:r>
              <a:rPr lang="it-IT" sz="1100" dirty="0" smtClean="0"/>
              <a:t>				</a:t>
            </a:r>
            <a:r>
              <a:rPr lang="en-GB" sz="1100" dirty="0"/>
              <a:t>Journal of Hepatology 2018 vol. 69</a:t>
            </a:r>
          </a:p>
          <a:p>
            <a:pPr>
              <a:lnSpc>
                <a:spcPct val="170000"/>
              </a:lnSpc>
            </a:pPr>
            <a:r>
              <a:rPr lang="en-GB" dirty="0"/>
              <a:t>Non-inferiority trial vs </a:t>
            </a:r>
            <a:r>
              <a:rPr lang="en-GB" dirty="0" err="1"/>
              <a:t>sorafenib</a:t>
            </a:r>
            <a:r>
              <a:rPr lang="en-GB" dirty="0"/>
              <a:t>: </a:t>
            </a:r>
            <a:endParaRPr lang="en-GB" dirty="0" smtClean="0"/>
          </a:p>
          <a:p>
            <a:pPr marL="82296" indent="0">
              <a:lnSpc>
                <a:spcPct val="170000"/>
              </a:lnSpc>
              <a:buNone/>
            </a:pPr>
            <a:r>
              <a:rPr lang="en-GB" dirty="0" smtClean="0"/>
              <a:t>      overall </a:t>
            </a:r>
            <a:r>
              <a:rPr lang="en-GB" dirty="0"/>
              <a:t>survival </a:t>
            </a:r>
            <a:r>
              <a:rPr lang="en-GB" dirty="0" err="1" smtClean="0"/>
              <a:t>Lenvatinib</a:t>
            </a:r>
            <a:r>
              <a:rPr lang="en-GB" dirty="0" smtClean="0"/>
              <a:t> </a:t>
            </a:r>
          </a:p>
          <a:p>
            <a:pPr marL="82296" indent="0">
              <a:lnSpc>
                <a:spcPct val="170000"/>
              </a:lnSpc>
              <a:buNone/>
            </a:pPr>
            <a:r>
              <a:rPr lang="en-GB" dirty="0" smtClean="0"/>
              <a:t>      3.6 </a:t>
            </a:r>
            <a:r>
              <a:rPr lang="en-GB" dirty="0"/>
              <a:t>months vs. </a:t>
            </a:r>
            <a:r>
              <a:rPr lang="en-GB" dirty="0" err="1"/>
              <a:t>sorafenib</a:t>
            </a:r>
            <a:r>
              <a:rPr lang="en-GB" dirty="0"/>
              <a:t>, </a:t>
            </a:r>
            <a:r>
              <a:rPr lang="en-GB" dirty="0" smtClean="0"/>
              <a:t>12.3.</a:t>
            </a:r>
            <a:endParaRPr lang="en-GB" dirty="0"/>
          </a:p>
          <a:p>
            <a:pPr>
              <a:lnSpc>
                <a:spcPct val="170000"/>
              </a:lnSpc>
            </a:pPr>
            <a:r>
              <a:rPr lang="en-GB" dirty="0"/>
              <a:t>Improved progression-free </a:t>
            </a:r>
          </a:p>
          <a:p>
            <a:pPr marL="82296" indent="0">
              <a:lnSpc>
                <a:spcPct val="170000"/>
              </a:lnSpc>
              <a:buNone/>
            </a:pPr>
            <a:r>
              <a:rPr lang="en-GB" dirty="0" smtClean="0"/>
              <a:t>     survival</a:t>
            </a:r>
            <a:r>
              <a:rPr lang="en-GB" dirty="0"/>
              <a:t>: </a:t>
            </a:r>
            <a:r>
              <a:rPr lang="en-GB" dirty="0" smtClean="0"/>
              <a:t>7.4 </a:t>
            </a:r>
            <a:r>
              <a:rPr lang="en-GB" dirty="0"/>
              <a:t>months vs. 3.7 </a:t>
            </a:r>
            <a:endParaRPr lang="en-GB" dirty="0" smtClean="0"/>
          </a:p>
          <a:p>
            <a:pPr marL="82296" indent="0">
              <a:lnSpc>
                <a:spcPct val="170000"/>
              </a:lnSpc>
              <a:buNone/>
            </a:pPr>
            <a:r>
              <a:rPr lang="en-GB" dirty="0" smtClean="0"/>
              <a:t>     months  </a:t>
            </a:r>
            <a:r>
              <a:rPr lang="en-GB" dirty="0"/>
              <a:t>on </a:t>
            </a:r>
            <a:r>
              <a:rPr lang="en-GB" dirty="0" err="1"/>
              <a:t>sorafenib</a:t>
            </a:r>
            <a:r>
              <a:rPr lang="en-GB" dirty="0"/>
              <a:t>.</a:t>
            </a:r>
          </a:p>
        </p:txBody>
      </p:sp>
    </p:spTree>
    <p:extLst>
      <p:ext uri="{BB962C8B-B14F-4D97-AF65-F5344CB8AC3E}">
        <p14:creationId xmlns:p14="http://schemas.microsoft.com/office/powerpoint/2010/main" val="3420949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0"/>
            <a:ext cx="7498080" cy="1143000"/>
          </a:xfrm>
        </p:spPr>
        <p:txBody>
          <a:bodyPr>
            <a:normAutofit/>
          </a:bodyPr>
          <a:lstStyle/>
          <a:p>
            <a:r>
              <a:rPr lang="it-IT" sz="4000" dirty="0" smtClean="0"/>
              <a:t>Second-line </a:t>
            </a:r>
            <a:r>
              <a:rPr lang="it-IT" sz="4000" dirty="0" err="1" smtClean="0"/>
              <a:t>Therapies</a:t>
            </a:r>
            <a:endParaRPr lang="en-GB" sz="4000" dirty="0"/>
          </a:p>
        </p:txBody>
      </p:sp>
      <p:sp>
        <p:nvSpPr>
          <p:cNvPr id="5" name="Segnaposto contenuto 4"/>
          <p:cNvSpPr>
            <a:spLocks noGrp="1"/>
          </p:cNvSpPr>
          <p:nvPr>
            <p:ph idx="1"/>
          </p:nvPr>
        </p:nvSpPr>
        <p:spPr>
          <a:xfrm>
            <a:off x="971600" y="980728"/>
            <a:ext cx="8172400" cy="5877272"/>
          </a:xfrm>
        </p:spPr>
        <p:txBody>
          <a:bodyPr>
            <a:normAutofit fontScale="92500" lnSpcReduction="20000"/>
          </a:bodyPr>
          <a:lstStyle/>
          <a:p>
            <a:pPr>
              <a:lnSpc>
                <a:spcPct val="150000"/>
              </a:lnSpc>
            </a:pPr>
            <a:r>
              <a:rPr lang="en-GB" sz="2000" dirty="0"/>
              <a:t>The clinical benefit of targeting vascular endothelial growth factor (VEGF) pathway has been modest, that suggests that inhibition of additional </a:t>
            </a:r>
            <a:r>
              <a:rPr lang="en-GB" sz="2000" dirty="0" err="1"/>
              <a:t>signaling</a:t>
            </a:r>
            <a:r>
              <a:rPr lang="en-GB" sz="2000" dirty="0"/>
              <a:t> pathways may improve efficacy.</a:t>
            </a:r>
          </a:p>
          <a:p>
            <a:pPr>
              <a:lnSpc>
                <a:spcPct val="150000"/>
              </a:lnSpc>
            </a:pPr>
            <a:r>
              <a:rPr lang="it-IT" sz="2000" dirty="0" err="1" smtClean="0"/>
              <a:t>Sorafenib</a:t>
            </a:r>
            <a:r>
              <a:rPr lang="it-IT" sz="2000" dirty="0" smtClean="0"/>
              <a:t> </a:t>
            </a:r>
            <a:r>
              <a:rPr lang="it-IT" sz="2000" dirty="0" err="1" smtClean="0"/>
              <a:t>has</a:t>
            </a:r>
            <a:r>
              <a:rPr lang="it-IT" sz="2000" dirty="0" smtClean="0"/>
              <a:t> </a:t>
            </a:r>
            <a:r>
              <a:rPr lang="it-IT" sz="2000" dirty="0" err="1" smtClean="0"/>
              <a:t>limitated</a:t>
            </a:r>
            <a:r>
              <a:rPr lang="it-IT" sz="2000" dirty="0" smtClean="0"/>
              <a:t> </a:t>
            </a:r>
            <a:r>
              <a:rPr lang="it-IT" sz="2000" dirty="0" err="1" smtClean="0"/>
              <a:t>effectiveness</a:t>
            </a:r>
            <a:r>
              <a:rPr lang="it-IT" sz="2000" dirty="0" smtClean="0"/>
              <a:t> due to </a:t>
            </a:r>
            <a:r>
              <a:rPr lang="it-IT" sz="2000" dirty="0" err="1" smtClean="0"/>
              <a:t>activation</a:t>
            </a:r>
            <a:r>
              <a:rPr lang="it-IT" sz="2000" dirty="0" smtClean="0"/>
              <a:t> of </a:t>
            </a:r>
            <a:r>
              <a:rPr lang="it-IT" sz="2000" dirty="0" err="1" smtClean="0"/>
              <a:t>compensatory</a:t>
            </a:r>
            <a:r>
              <a:rPr lang="it-IT" sz="2000" dirty="0" smtClean="0"/>
              <a:t> </a:t>
            </a:r>
            <a:r>
              <a:rPr lang="it-IT" sz="2000" dirty="0" err="1" smtClean="0"/>
              <a:t>pathway</a:t>
            </a:r>
            <a:r>
              <a:rPr lang="it-IT" sz="2000" dirty="0" smtClean="0"/>
              <a:t> in HCC </a:t>
            </a:r>
            <a:r>
              <a:rPr lang="it-IT" sz="2000" dirty="0" err="1" smtClean="0"/>
              <a:t>cells</a:t>
            </a:r>
            <a:r>
              <a:rPr lang="it-IT" sz="2000" dirty="0" smtClean="0"/>
              <a:t>.</a:t>
            </a:r>
          </a:p>
          <a:p>
            <a:pPr>
              <a:lnSpc>
                <a:spcPct val="150000"/>
              </a:lnSpc>
            </a:pPr>
            <a:endParaRPr lang="it-IT" sz="1700" dirty="0"/>
          </a:p>
          <a:p>
            <a:pPr marL="0" indent="0">
              <a:lnSpc>
                <a:spcPct val="150000"/>
              </a:lnSpc>
              <a:buNone/>
            </a:pPr>
            <a:r>
              <a:rPr lang="it-IT" sz="2600" dirty="0" err="1" smtClean="0"/>
              <a:t>Regorafenib</a:t>
            </a:r>
            <a:r>
              <a:rPr lang="it-IT" sz="2600" dirty="0" smtClean="0"/>
              <a:t> </a:t>
            </a:r>
            <a:endParaRPr lang="it-IT" sz="2000" dirty="0" smtClean="0"/>
          </a:p>
          <a:p>
            <a:pPr>
              <a:lnSpc>
                <a:spcPct val="150000"/>
              </a:lnSpc>
            </a:pPr>
            <a:r>
              <a:rPr lang="en-GB" sz="2000" dirty="0" smtClean="0"/>
              <a:t>An oral </a:t>
            </a:r>
            <a:r>
              <a:rPr lang="en-GB" sz="2000" dirty="0"/>
              <a:t>multi-kinase inhibitor that blocks </a:t>
            </a:r>
            <a:r>
              <a:rPr lang="en-GB" sz="2000" dirty="0" smtClean="0"/>
              <a:t>the activity </a:t>
            </a:r>
            <a:r>
              <a:rPr lang="en-GB" sz="2000" dirty="0"/>
              <a:t>of protein kinases involved in angiogenesis, oncogenesis</a:t>
            </a:r>
            <a:r>
              <a:rPr lang="en-GB" sz="2000" dirty="0" smtClean="0"/>
              <a:t>, and </a:t>
            </a:r>
            <a:r>
              <a:rPr lang="en-GB" sz="2000" dirty="0"/>
              <a:t>the tumour </a:t>
            </a:r>
            <a:r>
              <a:rPr lang="en-GB" sz="2000" dirty="0" smtClean="0"/>
              <a:t>microenvironment (</a:t>
            </a:r>
            <a:r>
              <a:rPr lang="en-GB" sz="2000" dirty="0"/>
              <a:t>VEGFR-2, VEGFR-3, Tie-2, PDGFR, </a:t>
            </a:r>
            <a:r>
              <a:rPr lang="en-GB" sz="2000" dirty="0" smtClean="0"/>
              <a:t>FGFR, mutant </a:t>
            </a:r>
            <a:r>
              <a:rPr lang="en-GB" sz="2000" dirty="0"/>
              <a:t>oncogenic kinases KIT, RET and </a:t>
            </a:r>
            <a:r>
              <a:rPr lang="en-GB" sz="2000" dirty="0" smtClean="0"/>
              <a:t>B-RAF).</a:t>
            </a:r>
            <a:endParaRPr lang="en-GB" sz="2000" dirty="0" smtClean="0"/>
          </a:p>
          <a:p>
            <a:pPr>
              <a:lnSpc>
                <a:spcPct val="150000"/>
              </a:lnSpc>
            </a:pPr>
            <a:r>
              <a:rPr lang="en-GB" sz="2000" dirty="0" smtClean="0"/>
              <a:t>RESORCE trial, III phase on patients with advanced HCC progressed on </a:t>
            </a:r>
            <a:r>
              <a:rPr lang="en-GB" sz="2000" dirty="0" err="1" smtClean="0"/>
              <a:t>Sorafenib</a:t>
            </a:r>
            <a:r>
              <a:rPr lang="en-GB" sz="2000" dirty="0" smtClean="0"/>
              <a:t>: improved median OS (10.6 months vs </a:t>
            </a:r>
            <a:r>
              <a:rPr lang="en-GB" sz="2000" dirty="0"/>
              <a:t>7.8 months on </a:t>
            </a:r>
            <a:r>
              <a:rPr lang="en-GB" sz="2000" dirty="0" smtClean="0"/>
              <a:t>placebo; </a:t>
            </a:r>
            <a:r>
              <a:rPr lang="fr-FR" sz="2000" dirty="0" smtClean="0"/>
              <a:t>HR </a:t>
            </a:r>
            <a:r>
              <a:rPr lang="fr-FR" sz="2000" dirty="0"/>
              <a:t>0.63; 95% CI 0.50–0.79); p &lt;</a:t>
            </a:r>
            <a:r>
              <a:rPr lang="fr-FR" sz="2000" dirty="0" smtClean="0"/>
              <a:t>0.0001). </a:t>
            </a:r>
          </a:p>
          <a:p>
            <a:pPr>
              <a:lnSpc>
                <a:spcPct val="150000"/>
              </a:lnSpc>
            </a:pPr>
            <a:endParaRPr lang="en-GB" sz="2000" dirty="0" smtClean="0"/>
          </a:p>
          <a:p>
            <a:pPr>
              <a:lnSpc>
                <a:spcPct val="150000"/>
              </a:lnSpc>
            </a:pPr>
            <a:endParaRPr lang="en-GB" sz="2000" dirty="0" smtClean="0"/>
          </a:p>
        </p:txBody>
      </p:sp>
    </p:spTree>
    <p:extLst>
      <p:ext uri="{BB962C8B-B14F-4D97-AF65-F5344CB8AC3E}">
        <p14:creationId xmlns:p14="http://schemas.microsoft.com/office/powerpoint/2010/main" val="801391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2390</TotalTime>
  <Words>6714</Words>
  <Application>Microsoft Office PowerPoint</Application>
  <PresentationFormat>Presentazione su schermo (4:3)</PresentationFormat>
  <Paragraphs>478</Paragraphs>
  <Slides>28</Slides>
  <Notes>25</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Solstizio</vt:lpstr>
      <vt:lpstr>Presentazione standard di PowerPoint</vt:lpstr>
      <vt:lpstr>HCC</vt:lpstr>
      <vt:lpstr> Journal of Hepatology 2018 vol. 69</vt:lpstr>
      <vt:lpstr>BCLC stage C </vt:lpstr>
      <vt:lpstr>First-line therapies</vt:lpstr>
      <vt:lpstr>Sorafenib</vt:lpstr>
      <vt:lpstr>Presentazione standard di PowerPoint</vt:lpstr>
      <vt:lpstr>Presentazione standard di PowerPoint</vt:lpstr>
      <vt:lpstr>Second-line Therapies</vt:lpstr>
      <vt:lpstr>Second-line Therapies: Cabozantinib</vt:lpstr>
      <vt:lpstr>Presentazione standard di PowerPoint</vt:lpstr>
      <vt:lpstr>Methods: Inclusion criteria</vt:lpstr>
      <vt:lpstr>Methods: Inclusion criteria</vt:lpstr>
      <vt:lpstr>Methods: Exclusion criteria</vt:lpstr>
      <vt:lpstr>Methods: Exclusion criteria</vt:lpstr>
      <vt:lpstr>Trial Design</vt:lpstr>
      <vt:lpstr>Presentazione standard di PowerPoint</vt:lpstr>
      <vt:lpstr>End points</vt:lpstr>
      <vt:lpstr>Results </vt:lpstr>
      <vt:lpstr>Results </vt:lpstr>
      <vt:lpstr>Results </vt:lpstr>
      <vt:lpstr>Results </vt:lpstr>
      <vt:lpstr>Safety</vt:lpstr>
      <vt:lpstr>Adverse Events</vt:lpstr>
      <vt:lpstr>Adverse Events</vt:lpstr>
      <vt:lpstr>Discussion</vt:lpstr>
      <vt:lpstr>Discussion</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NORMA</dc:creator>
  <cp:lastModifiedBy>NORMA</cp:lastModifiedBy>
  <cp:revision>164</cp:revision>
  <dcterms:created xsi:type="dcterms:W3CDTF">2018-11-24T18:01:15Z</dcterms:created>
  <dcterms:modified xsi:type="dcterms:W3CDTF">2018-12-02T22:58:52Z</dcterms:modified>
</cp:coreProperties>
</file>